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779" r:id="rId3"/>
    <p:sldId id="782" r:id="rId4"/>
    <p:sldId id="780" r:id="rId5"/>
    <p:sldId id="781" r:id="rId6"/>
    <p:sldId id="783" r:id="rId7"/>
    <p:sldId id="784" r:id="rId8"/>
    <p:sldId id="785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7DF62A"/>
    <a:srgbClr val="FF0000"/>
    <a:srgbClr val="008000"/>
    <a:srgbClr val="00CC00"/>
    <a:srgbClr val="00808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762" autoAdjust="0"/>
    <p:restoredTop sz="94660"/>
  </p:normalViewPr>
  <p:slideViewPr>
    <p:cSldViewPr>
      <p:cViewPr varScale="1">
        <p:scale>
          <a:sx n="72" d="100"/>
          <a:sy n="72" d="100"/>
        </p:scale>
        <p:origin x="175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16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 altLang="en-US" dirty="0"/>
              <a:t>Part A - Overview</a:t>
            </a:r>
          </a:p>
        </p:txBody>
      </p:sp>
      <p:sp>
        <p:nvSpPr>
          <p:cNvPr id="316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5C760A7-6D48-43AF-8A55-2CB87E24328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36152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F658885-FBF0-4303-AA98-CA60666CEE06}" type="datetimeFigureOut">
              <a:rPr lang="en-US" altLang="en-US"/>
              <a:pPr>
                <a:defRPr/>
              </a:pPr>
              <a:t>6/28/2019</a:t>
            </a:fld>
            <a:endParaRPr lang="en-US" alt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r>
              <a:rPr lang="en-US" altLang="en-US" dirty="0"/>
              <a:t>Part A - Overview</a:t>
            </a:r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B061001-5D74-42D4-857C-44A5C1FA9B0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92353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dirty="0"/>
              <a:t>Part A - Overview</a:t>
            </a: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FC8CA0-74BB-4FCA-A06A-264E0C6C551E}" type="slidenum">
              <a:rPr lang="en-US" altLang="en-US" sz="1200"/>
              <a:pPr/>
              <a:t>1</a:t>
            </a:fld>
            <a:endParaRPr lang="en-US" altLang="en-US" sz="1200" dirty="0"/>
          </a:p>
        </p:txBody>
      </p:sp>
      <p:sp>
        <p:nvSpPr>
          <p:cNvPr id="5124" name="Rectangle 6"/>
          <p:cNvSpPr txBox="1">
            <a:spLocks noGrp="1"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dirty="0"/>
              <a:t>Introduction/Concepts of Risk Management</a:t>
            </a:r>
          </a:p>
        </p:txBody>
      </p:sp>
      <p:sp>
        <p:nvSpPr>
          <p:cNvPr id="512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6142D99-3A9C-41DA-941C-F3D4650DADCB}" type="slidenum">
              <a:rPr lang="en-US" altLang="en-US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966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Part A - Overview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001624-FBC7-40C0-B330-7935F99A8A4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737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Part A - Overview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8F185-3CE6-4529-AAA7-1AE1A391D12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6091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Part A - Overview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FF1E0-A650-412A-9876-30EDBBB1EB3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37617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Part A - Overview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81E7B-0D41-4056-9397-B0C202AB886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82578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Part A - Overview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5D941-6880-4474-980A-A6E9351DA86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92719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Part A - Overview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6A30C7-A3FF-43FC-9EBD-498CF8C4C9B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42718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Part A - Overview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5FF2D-194C-46BB-8084-A7774307F43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56480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Part A - Overview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16758-4DF4-4020-8582-0AB6BF15328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05432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Part A - Overview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EC847-A041-4577-8421-6216D089A55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54258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Part A - Overview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C7370-9486-4F48-8BFA-5FAA7091357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3650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Part A - Overview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25D9D-4788-4932-A0DB-E75E1ADCA7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64948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Part A - Overview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740E1-20DA-4590-80DC-1278DF3835B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03699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Part A - Overview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51118-CAA5-411D-97E6-D978CE16DBA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24637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4724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r>
              <a:rPr lang="en-US" altLang="en-US" dirty="0"/>
              <a:t>Part A - Overview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96200" y="6245225"/>
            <a:ext cx="990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 smtClean="0"/>
            </a:lvl1pPr>
          </a:lstStyle>
          <a:p>
            <a:pPr>
              <a:defRPr/>
            </a:pPr>
            <a:fld id="{8B5225F1-DB7F-4A20-BE99-86555CE49BA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5334000" y="6248400"/>
            <a:ext cx="21367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dirty="0">
                <a:solidFill>
                  <a:srgbClr val="008080"/>
                </a:solidFill>
                <a:latin typeface="Bodoni MT" pitchFamily="18" charset="0"/>
              </a:rPr>
              <a:t>Ombu Enterprises, LLC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an@OmbuEnterprises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ombuenterprise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400" dirty="0"/>
              <a:t>Part A - Overview</a:t>
            </a:r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A3FE036-22FA-4588-9338-ED0BDA1BC0F3}" type="slidenum">
              <a:rPr lang="en-US" altLang="en-US" sz="1400"/>
              <a:pPr/>
              <a:t>1</a:t>
            </a:fld>
            <a:endParaRPr lang="en-US" altLang="en-US" sz="1400" dirty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924050"/>
          </a:xfrm>
        </p:spPr>
        <p:txBody>
          <a:bodyPr/>
          <a:lstStyle/>
          <a:p>
            <a:pPr eaLnBrk="1" hangingPunct="1"/>
            <a:r>
              <a:rPr lang="en-US" altLang="en-US" sz="3800" dirty="0"/>
              <a:t>EU-MDR QMS System Inclusions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Dan O’Leary CBA, CQA, CQE, CRE, SSBB, CIRM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President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Ombu Enterprises, LLC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>
                <a:hlinkClick r:id="rId3"/>
              </a:rPr>
              <a:t>Dan@OmbuEnterprises.com</a:t>
            </a: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>
                <a:hlinkClick r:id="rId4"/>
              </a:rPr>
              <a:t>www.OmbuEnterprises.com</a:t>
            </a: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</p:txBody>
      </p:sp>
      <p:sp>
        <p:nvSpPr>
          <p:cNvPr id="4102" name="Text Box 4"/>
          <p:cNvSpPr txBox="1">
            <a:spLocks noChangeArrowheads="1"/>
          </p:cNvSpPr>
          <p:nvPr/>
        </p:nvSpPr>
        <p:spPr bwMode="auto">
          <a:xfrm>
            <a:off x="533400" y="4648200"/>
            <a:ext cx="2133600" cy="1087438"/>
          </a:xfrm>
          <a:prstGeom prst="rect">
            <a:avLst/>
          </a:prstGeom>
          <a:solidFill>
            <a:srgbClr val="FFFFFF"/>
          </a:solidFill>
          <a:ln w="57150" cmpd="thickThin">
            <a:solidFill>
              <a:srgbClr val="008080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800" dirty="0">
                <a:solidFill>
                  <a:srgbClr val="008080"/>
                </a:solidFill>
                <a:latin typeface="Times New Roman" panose="02020603050405020304" pitchFamily="18" charset="0"/>
              </a:rPr>
              <a:t>OMBU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>
                <a:solidFill>
                  <a:srgbClr val="008080"/>
                </a:solidFill>
                <a:latin typeface="Times New Roman" panose="02020603050405020304" pitchFamily="18" charset="0"/>
              </a:rPr>
              <a:t>ENTERPRISES, LLC</a:t>
            </a:r>
            <a:endParaRPr lang="en-US" altLang="en-US" sz="2400" dirty="0">
              <a:latin typeface="Times" panose="02020603050405020304" pitchFamily="18" charset="0"/>
            </a:endParaRPr>
          </a:p>
        </p:txBody>
      </p:sp>
      <p:sp>
        <p:nvSpPr>
          <p:cNvPr id="4104" name="Text Box 9"/>
          <p:cNvSpPr txBox="1">
            <a:spLocks noChangeArrowheads="1"/>
          </p:cNvSpPr>
          <p:nvPr/>
        </p:nvSpPr>
        <p:spPr bwMode="auto">
          <a:xfrm>
            <a:off x="533400" y="5867400"/>
            <a:ext cx="278473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dirty="0">
                <a:cs typeface="Arial" panose="020B0604020202020204" pitchFamily="34" charset="0"/>
              </a:rPr>
              <a:t>©2019, Ombu Enterprises, LLC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QMS As A M</a:t>
            </a:r>
            <a:r>
              <a:rPr lang="az-Cyrl-AZ" dirty="0"/>
              <a:t>атрешка</a:t>
            </a:r>
            <a:r>
              <a:rPr lang="en-US" dirty="0"/>
              <a:t> Doll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58118F-2D01-4109-A7FA-75F80C435FD5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" y="2346529"/>
            <a:ext cx="4419600" cy="405427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14800" y="1567619"/>
            <a:ext cx="3886200" cy="2677656"/>
          </a:xfrm>
          <a:prstGeom prst="rect">
            <a:avLst/>
          </a:prstGeom>
          <a:solidFill>
            <a:srgbClr val="CCFFCC"/>
          </a:solidFill>
          <a:ln w="38100"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The QMS System: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Systems inside Systems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Plans inside Plans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Reports inside Reports 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56D3-183F-44B4-AB83-295B778E70C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Part A - Overview</a:t>
            </a:r>
          </a:p>
        </p:txBody>
      </p:sp>
    </p:spTree>
    <p:extLst>
      <p:ext uri="{BB962C8B-B14F-4D97-AF65-F5344CB8AC3E}">
        <p14:creationId xmlns:p14="http://schemas.microsoft.com/office/powerpoint/2010/main" val="1993183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DB59F-162C-43AD-9CFC-D945D782F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Risk Management System</a:t>
            </a:r>
            <a:br>
              <a:rPr lang="en-US" sz="4000" dirty="0"/>
            </a:br>
            <a:r>
              <a:rPr lang="en-US" sz="4000" dirty="0"/>
              <a:t>Art. 10(9)(e)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32EFB8-F18E-4CFA-A546-B4E6AE451B1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Part A - Overview</a:t>
            </a:r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A51043-C0D5-4786-BDD1-2870B8DD61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FC7370-9486-4F48-8BFA-5FAA70913577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1625E9-7B82-436F-AEE0-668E59E6BB16}"/>
              </a:ext>
            </a:extLst>
          </p:cNvPr>
          <p:cNvSpPr/>
          <p:nvPr/>
        </p:nvSpPr>
        <p:spPr>
          <a:xfrm>
            <a:off x="1219200" y="2743200"/>
            <a:ext cx="2438400" cy="2133600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Risk Management Plan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Pre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Annex I(3)(a)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5223EF-934D-441C-893D-1E9091E6F11A}"/>
              </a:ext>
            </a:extLst>
          </p:cNvPr>
          <p:cNvSpPr/>
          <p:nvPr/>
        </p:nvSpPr>
        <p:spPr>
          <a:xfrm>
            <a:off x="4724400" y="2743200"/>
            <a:ext cx="2667000" cy="2133600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Risk Management Report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Pre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ISO 14971:2019, Clause 10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779A495-DA2A-4DF0-9987-26D3B2AF42AF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3657600" y="3810000"/>
            <a:ext cx="1066800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3143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AD85D-3448-4CC7-A44E-CCE138E64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Clinical Evaluation System</a:t>
            </a:r>
            <a:br>
              <a:rPr lang="en-US" sz="4000" dirty="0"/>
            </a:br>
            <a:r>
              <a:rPr lang="en-US" sz="4000" dirty="0"/>
              <a:t>Art. 10(9)(f)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137BE5-08EC-4AFB-A633-5C2B14D980A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Part A - Overview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04E632-3A30-4043-AEE9-235B25CB69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36A30C7-A3FF-43FC-9EBD-498CF8C4C9B6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467E12-3786-46B5-9BD5-4F314D8214E9}"/>
              </a:ext>
            </a:extLst>
          </p:cNvPr>
          <p:cNvSpPr/>
          <p:nvPr/>
        </p:nvSpPr>
        <p:spPr>
          <a:xfrm>
            <a:off x="457200" y="2133600"/>
            <a:ext cx="2438400" cy="3810000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Clinical Evaluation Plan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Pre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Art. 61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Annex XIV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AF23337-4AE1-4163-A935-3856B98B2336}"/>
              </a:ext>
            </a:extLst>
          </p:cNvPr>
          <p:cNvSpPr/>
          <p:nvPr/>
        </p:nvSpPr>
        <p:spPr>
          <a:xfrm>
            <a:off x="571500" y="4572000"/>
            <a:ext cx="2209800" cy="1143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Clinical Development Plan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51A7E3-C0E6-4AE6-9687-1F2A2AF69409}"/>
              </a:ext>
            </a:extLst>
          </p:cNvPr>
          <p:cNvSpPr/>
          <p:nvPr/>
        </p:nvSpPr>
        <p:spPr>
          <a:xfrm>
            <a:off x="3429000" y="2136913"/>
            <a:ext cx="2438400" cy="3806687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Clinical Evaluation Report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Pre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Art. 61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Annex XIV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DE24D0E-FD4C-4321-BD00-3BB8755BAC27}"/>
              </a:ext>
            </a:extLst>
          </p:cNvPr>
          <p:cNvSpPr/>
          <p:nvPr/>
        </p:nvSpPr>
        <p:spPr>
          <a:xfrm>
            <a:off x="6324600" y="2133600"/>
            <a:ext cx="2438400" cy="3806687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Clinical Evaluation Assessment Report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Pre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Prepared by the NB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19A799C1-9225-427B-A1B2-4F4F10F763BE}"/>
              </a:ext>
            </a:extLst>
          </p:cNvPr>
          <p:cNvCxnSpPr>
            <a:cxnSpLocks/>
            <a:stCxn id="6" idx="3"/>
            <a:endCxn id="8" idx="1"/>
          </p:cNvCxnSpPr>
          <p:nvPr/>
        </p:nvCxnSpPr>
        <p:spPr>
          <a:xfrm>
            <a:off x="2895600" y="4038600"/>
            <a:ext cx="533400" cy="1657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595030C8-FE4A-48BB-B2CD-6DDE905D414B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 flipV="1">
            <a:off x="5867400" y="4036944"/>
            <a:ext cx="457200" cy="3313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49B8B385-CAA6-4B8B-A69B-0E145E1D5584}"/>
              </a:ext>
            </a:extLst>
          </p:cNvPr>
          <p:cNvSpPr/>
          <p:nvPr/>
        </p:nvSpPr>
        <p:spPr>
          <a:xfrm>
            <a:off x="3543300" y="4572000"/>
            <a:ext cx="2209800" cy="1143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PMCF Evaluation Report</a:t>
            </a:r>
          </a:p>
        </p:txBody>
      </p:sp>
    </p:spTree>
    <p:extLst>
      <p:ext uri="{BB962C8B-B14F-4D97-AF65-F5344CB8AC3E}">
        <p14:creationId xmlns:p14="http://schemas.microsoft.com/office/powerpoint/2010/main" val="2825518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80B33-D118-48FE-9FE5-ACA3FD39C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Clinical Development System</a:t>
            </a:r>
            <a:br>
              <a:rPr lang="en-US" sz="4000" dirty="0"/>
            </a:br>
            <a:r>
              <a:rPr lang="en-US" sz="4000" dirty="0"/>
              <a:t>Art. 10(9)(f)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29F13AB-1EC6-4B79-A5B2-E6C1277097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Part A - Overview</a:t>
            </a:r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867D72-5479-400E-8E4D-F45406442E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FC7370-9486-4F48-8BFA-5FAA70913577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67FEE2-C7F5-48C6-B3CE-9E174AAB3D3B}"/>
              </a:ext>
            </a:extLst>
          </p:cNvPr>
          <p:cNvSpPr/>
          <p:nvPr/>
        </p:nvSpPr>
        <p:spPr>
          <a:xfrm>
            <a:off x="609600" y="2514600"/>
            <a:ext cx="2438400" cy="2590800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Clinical Evaluation Plan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6FC8A7D-B510-4713-AEC6-4220CACD75E6}"/>
              </a:ext>
            </a:extLst>
          </p:cNvPr>
          <p:cNvSpPr/>
          <p:nvPr/>
        </p:nvSpPr>
        <p:spPr>
          <a:xfrm>
            <a:off x="609600" y="3452019"/>
            <a:ext cx="3924300" cy="137159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Clinical Development Plan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Pre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Annex XIV(1)(a)(8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 indent)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FA9B684-6237-4832-9FA9-D9F5C713E3E8}"/>
              </a:ext>
            </a:extLst>
          </p:cNvPr>
          <p:cNvSpPr/>
          <p:nvPr/>
        </p:nvSpPr>
        <p:spPr>
          <a:xfrm>
            <a:off x="4991100" y="3448845"/>
            <a:ext cx="3924300" cy="137159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Clinical Development Report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Not Covered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C3F73DF-7192-4EB4-B873-D60D6AF38400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 flipV="1">
            <a:off x="4533900" y="4134645"/>
            <a:ext cx="457200" cy="3174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4642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76177-2598-42A2-978F-2A6F4BE0A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4000" dirty="0"/>
              <a:t>PMCF System</a:t>
            </a:r>
            <a:br>
              <a:rPr lang="en-US" sz="4000" dirty="0"/>
            </a:br>
            <a:r>
              <a:rPr lang="en-US" sz="4000" dirty="0"/>
              <a:t>Art. 10(9)(f)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C501DF-7CF4-46A8-A137-9797C9C5F06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Part A - Overview</a:t>
            </a:r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7E5237-9864-4AA3-94D9-9B473762A24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FC7370-9486-4F48-8BFA-5FAA70913577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06B9B6-1BB3-4F4B-9FF0-18E3BE914C3A}"/>
              </a:ext>
            </a:extLst>
          </p:cNvPr>
          <p:cNvSpPr/>
          <p:nvPr/>
        </p:nvSpPr>
        <p:spPr>
          <a:xfrm>
            <a:off x="457200" y="1676400"/>
            <a:ext cx="2438400" cy="4267200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PMS Plan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853D8A-BA6C-428E-B84C-27FF2029C2BB}"/>
              </a:ext>
            </a:extLst>
          </p:cNvPr>
          <p:cNvSpPr/>
          <p:nvPr/>
        </p:nvSpPr>
        <p:spPr>
          <a:xfrm>
            <a:off x="457200" y="2286000"/>
            <a:ext cx="4114800" cy="137159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PMCF Plan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Pre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Annex III(1.1)(b)(10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 indent)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33008A4-34AE-4456-8468-DE75CAFFD9FF}"/>
              </a:ext>
            </a:extLst>
          </p:cNvPr>
          <p:cNvSpPr/>
          <p:nvPr/>
        </p:nvSpPr>
        <p:spPr>
          <a:xfrm>
            <a:off x="5486400" y="1676400"/>
            <a:ext cx="2438400" cy="4267200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Clinical Evaluation Report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9BECFB-134A-4837-A84B-70E4566046C9}"/>
              </a:ext>
            </a:extLst>
          </p:cNvPr>
          <p:cNvSpPr/>
          <p:nvPr/>
        </p:nvSpPr>
        <p:spPr>
          <a:xfrm>
            <a:off x="3810000" y="4343400"/>
            <a:ext cx="4114800" cy="137159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PMCF Evaluation Report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Post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Annex III(1.1)(b)(10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 indent)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A8CA4EE-9DB1-46B1-B0B9-A7B01A2BF2CB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 flipH="1">
            <a:off x="3810000" y="2971800"/>
            <a:ext cx="762000" cy="2057400"/>
          </a:xfrm>
          <a:prstGeom prst="bentConnector5">
            <a:avLst>
              <a:gd name="adj1" fmla="val -30000"/>
              <a:gd name="adj2" fmla="val 50000"/>
              <a:gd name="adj3" fmla="val 130000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3994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D57E1-B51E-42BA-B41F-0C1313EC8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PMS System</a:t>
            </a:r>
            <a:br>
              <a:rPr lang="en-US" sz="4000" dirty="0"/>
            </a:br>
            <a:r>
              <a:rPr lang="en-US" sz="4000" dirty="0"/>
              <a:t>Art. 10(9)(</a:t>
            </a:r>
            <a:r>
              <a:rPr lang="en-US" sz="4000" dirty="0" err="1"/>
              <a:t>i</a:t>
            </a:r>
            <a:r>
              <a:rPr lang="en-US" sz="4000" dirty="0"/>
              <a:t>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2E256D-C5F7-4EAB-8866-266FD2E9086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Part A - Overview</a:t>
            </a:r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BDEEB7-CE0C-4D37-8C41-0F2E7D7406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FC7370-9486-4F48-8BFA-5FAA70913577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2DCB56-BF1C-4DCB-803D-A966DEEAD5FD}"/>
              </a:ext>
            </a:extLst>
          </p:cNvPr>
          <p:cNvSpPr/>
          <p:nvPr/>
        </p:nvSpPr>
        <p:spPr>
          <a:xfrm>
            <a:off x="457200" y="1676400"/>
            <a:ext cx="2438400" cy="4267200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PMS Plan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Art. 84</a:t>
            </a:r>
          </a:p>
          <a:p>
            <a:pPr algn="ctr"/>
            <a:r>
              <a:rPr lang="en-US" dirty="0" err="1">
                <a:solidFill>
                  <a:schemeClr val="tx1"/>
                </a:solidFill>
              </a:rPr>
              <a:t>Anx</a:t>
            </a:r>
            <a:r>
              <a:rPr lang="en-US" dirty="0">
                <a:solidFill>
                  <a:schemeClr val="tx1"/>
                </a:solidFill>
              </a:rPr>
              <a:t>. III(1.1)(b)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38F565F-FDE0-4C45-9F92-5E04ECEAC218}"/>
              </a:ext>
            </a:extLst>
          </p:cNvPr>
          <p:cNvSpPr/>
          <p:nvPr/>
        </p:nvSpPr>
        <p:spPr>
          <a:xfrm>
            <a:off x="609600" y="3124200"/>
            <a:ext cx="2209800" cy="609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PMCF Plan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FF9E6B-910E-4622-B67A-BBAAEC208C0D}"/>
              </a:ext>
            </a:extLst>
          </p:cNvPr>
          <p:cNvSpPr/>
          <p:nvPr/>
        </p:nvSpPr>
        <p:spPr>
          <a:xfrm>
            <a:off x="609600" y="4038600"/>
            <a:ext cx="2209800" cy="762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Trend Analysis Plan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7EE406-6657-49DC-95B7-4ED719F27FE4}"/>
              </a:ext>
            </a:extLst>
          </p:cNvPr>
          <p:cNvSpPr/>
          <p:nvPr/>
        </p:nvSpPr>
        <p:spPr>
          <a:xfrm>
            <a:off x="5562600" y="1686339"/>
            <a:ext cx="2438400" cy="1437861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PMS Report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Art. 85</a:t>
            </a:r>
          </a:p>
          <a:p>
            <a:pPr algn="ctr"/>
            <a:r>
              <a:rPr lang="en-US" dirty="0" err="1">
                <a:solidFill>
                  <a:schemeClr val="tx1"/>
                </a:solidFill>
              </a:rPr>
              <a:t>Anx</a:t>
            </a:r>
            <a:r>
              <a:rPr lang="en-US" dirty="0">
                <a:solidFill>
                  <a:schemeClr val="tx1"/>
                </a:solidFill>
              </a:rPr>
              <a:t>. III(1.2)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CDEF64A-5D4C-446A-A83B-0A31BB8630D3}"/>
              </a:ext>
            </a:extLst>
          </p:cNvPr>
          <p:cNvSpPr/>
          <p:nvPr/>
        </p:nvSpPr>
        <p:spPr>
          <a:xfrm>
            <a:off x="5562600" y="4505739"/>
            <a:ext cx="2438400" cy="1437861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PSUR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Art. 86</a:t>
            </a:r>
          </a:p>
          <a:p>
            <a:pPr algn="ctr"/>
            <a:r>
              <a:rPr lang="en-US" dirty="0" err="1">
                <a:solidFill>
                  <a:schemeClr val="tx1"/>
                </a:solidFill>
              </a:rPr>
              <a:t>Anx</a:t>
            </a:r>
            <a:r>
              <a:rPr lang="en-US" dirty="0">
                <a:solidFill>
                  <a:schemeClr val="tx1"/>
                </a:solidFill>
              </a:rPr>
              <a:t>. III(1.2)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025C015E-EB7B-4AAE-AE51-790AB5ABDCF1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 flipV="1">
            <a:off x="2895600" y="2405270"/>
            <a:ext cx="2667000" cy="140473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9">
            <a:extLst>
              <a:ext uri="{FF2B5EF4-FFF2-40B4-BE49-F238E27FC236}">
                <a16:creationId xmlns:a16="http://schemas.microsoft.com/office/drawing/2014/main" id="{8C877965-CE89-4977-92B9-E5043149D926}"/>
              </a:ext>
            </a:extLst>
          </p:cNvPr>
          <p:cNvCxnSpPr>
            <a:cxnSpLocks/>
            <a:stCxn id="5" idx="3"/>
            <a:endCxn id="9" idx="1"/>
          </p:cNvCxnSpPr>
          <p:nvPr/>
        </p:nvCxnSpPr>
        <p:spPr>
          <a:xfrm>
            <a:off x="2895600" y="3810000"/>
            <a:ext cx="2667000" cy="1414670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782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0A4ED-98E3-4291-A0DC-58A0E9F8F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Trend Analysis System</a:t>
            </a:r>
            <a:br>
              <a:rPr lang="en-US" sz="4000" dirty="0"/>
            </a:br>
            <a:r>
              <a:rPr lang="en-US" sz="4000" dirty="0"/>
              <a:t>Art. 10(9)(</a:t>
            </a:r>
            <a:r>
              <a:rPr lang="en-US" sz="4000" dirty="0" err="1"/>
              <a:t>i</a:t>
            </a:r>
            <a:r>
              <a:rPr lang="en-US" sz="4000" dirty="0"/>
              <a:t>)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42FF5D-3E6B-4A96-82AC-15066C92DD4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Part A - Overview</a:t>
            </a:r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1632ED-53EA-4F7B-83F0-D7222D25B9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DFC7370-9486-4F48-8BFA-5FAA70913577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BD9D73-F5DD-41D6-B7EF-AD85C8AF67FD}"/>
              </a:ext>
            </a:extLst>
          </p:cNvPr>
          <p:cNvSpPr/>
          <p:nvPr/>
        </p:nvSpPr>
        <p:spPr>
          <a:xfrm>
            <a:off x="457200" y="1676400"/>
            <a:ext cx="2438400" cy="2514600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PMS Plan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E78953-B9D6-4D9C-9381-A7A7C5ECCCC1}"/>
              </a:ext>
            </a:extLst>
          </p:cNvPr>
          <p:cNvSpPr/>
          <p:nvPr/>
        </p:nvSpPr>
        <p:spPr>
          <a:xfrm>
            <a:off x="457200" y="2209800"/>
            <a:ext cx="3657600" cy="155381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Trend Analysis Plan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Art. 88</a:t>
            </a:r>
          </a:p>
          <a:p>
            <a:pPr algn="ctr"/>
            <a:r>
              <a:rPr lang="en-US" dirty="0" err="1">
                <a:solidFill>
                  <a:schemeClr val="tx1"/>
                </a:solidFill>
              </a:rPr>
              <a:t>Anx</a:t>
            </a:r>
            <a:r>
              <a:rPr lang="en-US" dirty="0">
                <a:solidFill>
                  <a:schemeClr val="tx1"/>
                </a:solidFill>
              </a:rPr>
              <a:t>. III(1.1)(b)(5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 indent)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A6494F-87DE-46DC-B979-CD78E4B5069F}"/>
              </a:ext>
            </a:extLst>
          </p:cNvPr>
          <p:cNvSpPr/>
          <p:nvPr/>
        </p:nvSpPr>
        <p:spPr>
          <a:xfrm>
            <a:off x="4876800" y="3788415"/>
            <a:ext cx="3657600" cy="74215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Trend Analysis Report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Not Covered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36CF739-7A60-4D6F-8455-6B9BA2DD7C3A}"/>
              </a:ext>
            </a:extLst>
          </p:cNvPr>
          <p:cNvSpPr/>
          <p:nvPr/>
        </p:nvSpPr>
        <p:spPr>
          <a:xfrm>
            <a:off x="4610100" y="5201445"/>
            <a:ext cx="3924300" cy="74215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Trend Analysis Notification</a:t>
            </a:r>
          </a:p>
          <a:p>
            <a:pPr algn="ctr"/>
            <a:r>
              <a:rPr lang="en-US" dirty="0">
                <a:solidFill>
                  <a:schemeClr val="tx1"/>
                </a:solidFill>
              </a:rPr>
              <a:t>Art. 88</a:t>
            </a:r>
          </a:p>
        </p:txBody>
      </p:sp>
      <p:cxnSp>
        <p:nvCxnSpPr>
          <p:cNvPr id="9" name="Straight Arrow Connector 9">
            <a:extLst>
              <a:ext uri="{FF2B5EF4-FFF2-40B4-BE49-F238E27FC236}">
                <a16:creationId xmlns:a16="http://schemas.microsoft.com/office/drawing/2014/main" id="{7768CFE8-8BCB-4FFF-8DB8-85B5E05C2B15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>
            <a:off x="4114800" y="2986709"/>
            <a:ext cx="762000" cy="1172784"/>
          </a:xfrm>
          <a:prstGeom prst="bentConnector3">
            <a:avLst>
              <a:gd name="adj1" fmla="val 50000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9">
            <a:extLst>
              <a:ext uri="{FF2B5EF4-FFF2-40B4-BE49-F238E27FC236}">
                <a16:creationId xmlns:a16="http://schemas.microsoft.com/office/drawing/2014/main" id="{2E48F27E-FB6E-4B87-B125-14E6CCEDE869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 flipH="1">
            <a:off x="4610100" y="4159493"/>
            <a:ext cx="3924300" cy="1413030"/>
          </a:xfrm>
          <a:prstGeom prst="bentConnector5">
            <a:avLst>
              <a:gd name="adj1" fmla="val -5825"/>
              <a:gd name="adj2" fmla="val 50000"/>
              <a:gd name="adj3" fmla="val 109540"/>
            </a:avLst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544144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5459</TotalTime>
  <Words>306</Words>
  <Application>Microsoft Office PowerPoint</Application>
  <PresentationFormat>On-screen Show (4:3)</PresentationFormat>
  <Paragraphs>95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Bodoni MT</vt:lpstr>
      <vt:lpstr>Times</vt:lpstr>
      <vt:lpstr>Times New Roman</vt:lpstr>
      <vt:lpstr>Default Design</vt:lpstr>
      <vt:lpstr>EU-MDR QMS System Inclusions</vt:lpstr>
      <vt:lpstr>QMS As A Mатрешка Doll</vt:lpstr>
      <vt:lpstr>Risk Management System Art. 10(9)(e)</vt:lpstr>
      <vt:lpstr>Clinical Evaluation System Art. 10(9)(f)</vt:lpstr>
      <vt:lpstr>Clinical Development System Art. 10(9)(f)</vt:lpstr>
      <vt:lpstr>PMCF System Art. 10(9)(f)</vt:lpstr>
      <vt:lpstr>PMS System Art. 10(9)(i)</vt:lpstr>
      <vt:lpstr>Trend Analysis System Art. 10(9)(i)</vt:lpstr>
    </vt:vector>
  </TitlesOfParts>
  <Company>Ombu Enterprises,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Concepts of Risk Management</dc:title>
  <dc:creator>Dan O'Leary</dc:creator>
  <cp:keywords>Webinar Version</cp:keywords>
  <cp:lastModifiedBy>Owner</cp:lastModifiedBy>
  <cp:revision>740</cp:revision>
  <dcterms:created xsi:type="dcterms:W3CDTF">2009-09-24T13:26:31Z</dcterms:created>
  <dcterms:modified xsi:type="dcterms:W3CDTF">2019-06-28T20:36:58Z</dcterms:modified>
</cp:coreProperties>
</file>