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81" r:id="rId23"/>
    <p:sldId id="277" r:id="rId24"/>
    <p:sldId id="301" r:id="rId25"/>
    <p:sldId id="300" r:id="rId26"/>
    <p:sldId id="299" r:id="rId27"/>
    <p:sldId id="280" r:id="rId28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F05CB"/>
    <a:srgbClr val="FFFFFF"/>
    <a:srgbClr val="0000FF"/>
    <a:srgbClr val="0000CC"/>
    <a:srgbClr val="0000CB"/>
    <a:srgbClr val="000066"/>
    <a:srgbClr val="9DF8FD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9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dom\data\team-nb\6-Members\Enregistrements%20en%20cours\Team-NB-Annual-Sector-Survey\MD-survey-2020\MD-survey-answers-2020-CONFIDENTI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dom\data\team-nb\6-Members\Enregistrements%20en%20cours\Team-NB-Annual-Sector-Survey\MD-survey-2020\MD-survey-answers-2020-CONFIDENTIA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dom\data\team-nb\6-Members\Enregistrements%20en%20cours\Team-NB-Annual-Sector-Survey\MD-survey-2020\MD-survey-answers-2020-CONFIDENTI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16720247247208E-2"/>
          <c:y val="0.16011247737868367"/>
          <c:w val="0.9701491455579887"/>
          <c:h val="0.7331460707822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311-4542-AC83-D41D809C8F03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2311-4542-AC83-D41D809C8F0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Data2020!$AC$1:$AE$1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Data2020!$AC$2:$AE$2</c:f>
            </c:numRef>
          </c:val>
          <c:extLst>
            <c:ext xmlns:c16="http://schemas.microsoft.com/office/drawing/2014/chart" uri="{C3380CC4-5D6E-409C-BE32-E72D297353CC}">
              <c16:uniqueId val="{00000004-2311-4542-AC83-D41D809C8F03}"/>
            </c:ext>
          </c:extLst>
        </c:ser>
        <c:ser>
          <c:idx val="1"/>
          <c:order val="1"/>
          <c:spPr>
            <a:solidFill>
              <a:srgbClr val="0000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6-2311-4542-AC83-D41D809C8F0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2311-4542-AC83-D41D809C8F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Data2020!$AC$1:$AE$1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Data2020!$AC$3:$AE$3</c:f>
              <c:numCache>
                <c:formatCode>_ * #,##0_ ;_ * \-#,##0_ ;_ * "-"??_ ;_ @_ </c:formatCode>
                <c:ptCount val="3"/>
                <c:pt idx="0">
                  <c:v>18784</c:v>
                </c:pt>
                <c:pt idx="1">
                  <c:v>722.46153846153845</c:v>
                </c:pt>
                <c:pt idx="2" formatCode="0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11-4542-AC83-D41D809C8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221552"/>
        <c:axId val="195221944"/>
      </c:barChart>
      <c:catAx>
        <c:axId val="19522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  <a:latin typeface="+mn-lt"/>
              </a:defRPr>
            </a:pPr>
            <a:endParaRPr lang="en-US"/>
          </a:p>
        </c:txPr>
        <c:crossAx val="195221944"/>
        <c:crosses val="autoZero"/>
        <c:auto val="1"/>
        <c:lblAlgn val="ctr"/>
        <c:lblOffset val="100"/>
        <c:noMultiLvlLbl val="0"/>
      </c:catAx>
      <c:valAx>
        <c:axId val="195221944"/>
        <c:scaling>
          <c:orientation val="minMax"/>
        </c:scaling>
        <c:delete val="1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crossAx val="19522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75087489063871"/>
          <c:y val="0.31546551472732576"/>
          <c:w val="0.44908027121609806"/>
          <c:h val="0.6521270778652668"/>
        </c:manualLayout>
      </c:layout>
      <c:pieChart>
        <c:varyColors val="1"/>
        <c:ser>
          <c:idx val="1"/>
          <c:order val="0"/>
          <c:tx>
            <c:strRef>
              <c:f>Data2020!$X$28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B548-414A-93F1-B9E17C187902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B548-414A-93F1-B9E17C18790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548-414A-93F1-B9E17C187902}"/>
              </c:ext>
            </c:extLst>
          </c:dPt>
          <c:dLbls>
            <c:dLbl>
              <c:idx val="0"/>
              <c:layout>
                <c:manualLayout>
                  <c:x val="0.18249208073128789"/>
                  <c:y val="6.75524059492563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8-414A-93F1-B9E17C187902}"/>
                </c:ext>
              </c:extLst>
            </c:dLbl>
            <c:dLbl>
              <c:idx val="1"/>
              <c:layout>
                <c:manualLayout>
                  <c:x val="-6.4685605032129598E-2"/>
                  <c:y val="-0.178088888888888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8-414A-93F1-B9E17C187902}"/>
                </c:ext>
              </c:extLst>
            </c:dLbl>
            <c:dLbl>
              <c:idx val="2"/>
              <c:layout>
                <c:manualLayout>
                  <c:x val="4.3739478685853976E-2"/>
                  <c:y val="8.5522309711286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48-414A-93F1-B9E17C187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Data2020!$X$29:$X$31</c:f>
            </c:numRef>
          </c:val>
          <c:extLst>
            <c:ext xmlns:c16="http://schemas.microsoft.com/office/drawing/2014/chart" uri="{C3380CC4-5D6E-409C-BE32-E72D297353CC}">
              <c16:uniqueId val="{00000006-B548-414A-93F1-B9E17C187902}"/>
            </c:ext>
          </c:extLst>
        </c:ser>
        <c:ser>
          <c:idx val="0"/>
          <c:order val="1"/>
          <c:tx>
            <c:strRef>
              <c:f>Data2020!$Y$28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Data2020!$Y$29:$Y$31</c:f>
            </c:numRef>
          </c:val>
          <c:extLst>
            <c:ext xmlns:c16="http://schemas.microsoft.com/office/drawing/2014/chart" uri="{C3380CC4-5D6E-409C-BE32-E72D297353CC}">
              <c16:uniqueId val="{00000007-B548-414A-93F1-B9E17C187902}"/>
            </c:ext>
          </c:extLst>
        </c:ser>
        <c:ser>
          <c:idx val="2"/>
          <c:order val="2"/>
          <c:tx>
            <c:strRef>
              <c:f>Data2020!$Z$28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Data2020!$Z$29:$Z$31</c:f>
            </c:numRef>
          </c:val>
          <c:extLst>
            <c:ext xmlns:c16="http://schemas.microsoft.com/office/drawing/2014/chart" uri="{C3380CC4-5D6E-409C-BE32-E72D297353CC}">
              <c16:uniqueId val="{00000008-B548-414A-93F1-B9E17C187902}"/>
            </c:ext>
          </c:extLst>
        </c:ser>
        <c:ser>
          <c:idx val="3"/>
          <c:order val="3"/>
          <c:tx>
            <c:strRef>
              <c:f>Data2020!$AA$28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Data2020!$AA$29:$AA$31</c:f>
            </c:numRef>
          </c:val>
          <c:extLst>
            <c:ext xmlns:c16="http://schemas.microsoft.com/office/drawing/2014/chart" uri="{C3380CC4-5D6E-409C-BE32-E72D297353CC}">
              <c16:uniqueId val="{00000009-B548-414A-93F1-B9E17C187902}"/>
            </c:ext>
          </c:extLst>
        </c:ser>
        <c:ser>
          <c:idx val="4"/>
          <c:order val="4"/>
          <c:tx>
            <c:strRef>
              <c:f>Data2020!$AB$28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Data2020!$AB$29:$AB$31</c:f>
            </c:numRef>
          </c:val>
          <c:extLst>
            <c:ext xmlns:c16="http://schemas.microsoft.com/office/drawing/2014/chart" uri="{C3380CC4-5D6E-409C-BE32-E72D297353CC}">
              <c16:uniqueId val="{0000000A-B548-414A-93F1-B9E17C187902}"/>
            </c:ext>
          </c:extLst>
        </c:ser>
        <c:ser>
          <c:idx val="5"/>
          <c:order val="5"/>
          <c:tx>
            <c:strRef>
              <c:f>Data2020!$AC$28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B548-414A-93F1-B9E17C187902}"/>
              </c:ext>
            </c:extLst>
          </c:dPt>
          <c:dPt>
            <c:idx val="1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E-B548-414A-93F1-B9E17C18790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0-B548-414A-93F1-B9E17C187902}"/>
              </c:ext>
            </c:extLst>
          </c:dPt>
          <c:dLbls>
            <c:dLbl>
              <c:idx val="0"/>
              <c:layout>
                <c:manualLayout>
                  <c:x val="0.12091248898834765"/>
                  <c:y val="4.1717373869932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000099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063971988395711"/>
                      <c:h val="0.108379702537182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548-414A-93F1-B9E17C1879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B548-414A-93F1-B9E17C187902}"/>
                </c:ext>
              </c:extLst>
            </c:dLbl>
            <c:dLbl>
              <c:idx val="2"/>
              <c:layout>
                <c:manualLayout>
                  <c:x val="-0.19391239237089325"/>
                  <c:y val="0.103259317585301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000099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51992519062011E-2"/>
                      <c:h val="0.174666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B548-414A-93F1-B9E17C187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Data2020!$AC$29:$AC$31</c:f>
              <c:numCache>
                <c:formatCode>_ * #,##0_ ;_ * \-#,##0_ ;_ * "-"??_ ;_ @_ </c:formatCode>
                <c:ptCount val="3"/>
                <c:pt idx="0">
                  <c:v>397</c:v>
                </c:pt>
                <c:pt idx="1">
                  <c:v>4838</c:v>
                </c:pt>
                <c:pt idx="2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548-414A-93F1-B9E17C187902}"/>
            </c:ext>
          </c:extLst>
        </c:ser>
        <c:ser>
          <c:idx val="6"/>
          <c:order val="6"/>
          <c:tx>
            <c:strRef>
              <c:f>Data2020!$AD$28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Data2020!$AD$29:$AD$31</c:f>
              <c:numCache>
                <c:formatCode>_ * #,##0_ ;_ * \-#,##0_ ;_ * "-"??_ ;_ @_ </c:formatCode>
                <c:ptCount val="3"/>
                <c:pt idx="0">
                  <c:v>15.26923076923077</c:v>
                </c:pt>
                <c:pt idx="1">
                  <c:v>186.07692307692307</c:v>
                </c:pt>
                <c:pt idx="2">
                  <c:v>13.692307692307692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48-414A-93F1-B9E17C18790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9628426275386"/>
          <c:y val="0.17811937123013244"/>
          <c:w val="0.5239387182216545"/>
          <c:h val="0.81140955208363208"/>
        </c:manualLayout>
      </c:layout>
      <c:pieChart>
        <c:varyColors val="1"/>
        <c:ser>
          <c:idx val="1"/>
          <c:order val="0"/>
          <c:tx>
            <c:strRef>
              <c:f>Data2020!$V$32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1-3EB9-4E2D-8BFA-85185BF82DE9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EB9-4E2D-8BFA-85185BF82DE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B9-4E2D-8BFA-85185BF82DE9}"/>
              </c:ext>
            </c:extLst>
          </c:dPt>
          <c:dPt>
            <c:idx val="3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7-3EB9-4E2D-8BFA-85185BF82DE9}"/>
              </c:ext>
            </c:extLst>
          </c:dPt>
          <c:dLbls>
            <c:dLbl>
              <c:idx val="0"/>
              <c:layout>
                <c:manualLayout>
                  <c:x val="-0.17114304461942256"/>
                  <c:y val="-0.1912610619469026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9-4E2D-8BFA-85185BF82DE9}"/>
                </c:ext>
              </c:extLst>
            </c:dLbl>
            <c:dLbl>
              <c:idx val="1"/>
              <c:layout>
                <c:manualLayout>
                  <c:x val="-0.23485498687664041"/>
                  <c:y val="8.2069484124218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9-4E2D-8BFA-85185BF82DE9}"/>
                </c:ext>
              </c:extLst>
            </c:dLbl>
            <c:dLbl>
              <c:idx val="2"/>
              <c:layout>
                <c:manualLayout>
                  <c:x val="-0.26064489161077087"/>
                  <c:y val="0.39080000232271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B9-4E2D-8BFA-85185BF82DE9}"/>
                </c:ext>
              </c:extLst>
            </c:dLbl>
            <c:dLbl>
              <c:idx val="3"/>
              <c:layout>
                <c:manualLayout>
                  <c:x val="0.23240293887995184"/>
                  <c:y val="8.7640209118214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B9-4E2D-8BFA-85185BF82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Data2020!$V$33:$V$36</c:f>
            </c:numRef>
          </c:val>
          <c:extLst>
            <c:ext xmlns:c16="http://schemas.microsoft.com/office/drawing/2014/chart" uri="{C3380CC4-5D6E-409C-BE32-E72D297353CC}">
              <c16:uniqueId val="{00000008-3EB9-4E2D-8BFA-85185BF82DE9}"/>
            </c:ext>
          </c:extLst>
        </c:ser>
        <c:ser>
          <c:idx val="0"/>
          <c:order val="1"/>
          <c:tx>
            <c:strRef>
              <c:f>Data2020!$W$32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Data2020!$W$33:$W$36</c:f>
            </c:numRef>
          </c:val>
          <c:extLst>
            <c:ext xmlns:c16="http://schemas.microsoft.com/office/drawing/2014/chart" uri="{C3380CC4-5D6E-409C-BE32-E72D297353CC}">
              <c16:uniqueId val="{00000009-3EB9-4E2D-8BFA-85185BF82DE9}"/>
            </c:ext>
          </c:extLst>
        </c:ser>
        <c:ser>
          <c:idx val="2"/>
          <c:order val="2"/>
          <c:tx>
            <c:strRef>
              <c:f>Data2020!$X$32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Data2020!$X$33:$X$36</c:f>
            </c:numRef>
          </c:val>
          <c:extLst>
            <c:ext xmlns:c16="http://schemas.microsoft.com/office/drawing/2014/chart" uri="{C3380CC4-5D6E-409C-BE32-E72D297353CC}">
              <c16:uniqueId val="{0000000A-3EB9-4E2D-8BFA-85185BF82DE9}"/>
            </c:ext>
          </c:extLst>
        </c:ser>
        <c:ser>
          <c:idx val="3"/>
          <c:order val="3"/>
          <c:tx>
            <c:strRef>
              <c:f>Data2020!$Y$32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Data2020!$Y$33:$Y$36</c:f>
            </c:numRef>
          </c:val>
          <c:extLst>
            <c:ext xmlns:c16="http://schemas.microsoft.com/office/drawing/2014/chart" uri="{C3380CC4-5D6E-409C-BE32-E72D297353CC}">
              <c16:uniqueId val="{0000000B-3EB9-4E2D-8BFA-85185BF82DE9}"/>
            </c:ext>
          </c:extLst>
        </c:ser>
        <c:ser>
          <c:idx val="4"/>
          <c:order val="4"/>
          <c:tx>
            <c:strRef>
              <c:f>Data2020!$Z$32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Data2020!$Z$33:$Z$36</c:f>
            </c:numRef>
          </c:val>
          <c:extLst>
            <c:ext xmlns:c16="http://schemas.microsoft.com/office/drawing/2014/chart" uri="{C3380CC4-5D6E-409C-BE32-E72D297353CC}">
              <c16:uniqueId val="{0000000C-3EB9-4E2D-8BFA-85185BF82DE9}"/>
            </c:ext>
          </c:extLst>
        </c:ser>
        <c:ser>
          <c:idx val="5"/>
          <c:order val="5"/>
          <c:tx>
            <c:strRef>
              <c:f>Data2020!$AA$32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AFAF"/>
              </a:solidFill>
            </c:spPr>
            <c:extLst>
              <c:ext xmlns:c16="http://schemas.microsoft.com/office/drawing/2014/chart" uri="{C3380CC4-5D6E-409C-BE32-E72D297353CC}">
                <c16:uniqueId val="{0000000E-3EB9-4E2D-8BFA-85185BF82DE9}"/>
              </c:ext>
            </c:extLst>
          </c:dPt>
          <c:dPt>
            <c:idx val="1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10-3EB9-4E2D-8BFA-85185BF82DE9}"/>
              </c:ext>
            </c:extLst>
          </c:dPt>
          <c:dLbls>
            <c:dLbl>
              <c:idx val="2"/>
              <c:layout>
                <c:manualLayout>
                  <c:x val="0.27682546292290394"/>
                  <c:y val="0.147718833532905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B9-4E2D-8BFA-85185BF82DE9}"/>
                </c:ext>
              </c:extLst>
            </c:dLbl>
            <c:dLbl>
              <c:idx val="3"/>
              <c:layout>
                <c:manualLayout>
                  <c:x val="9.130117749704364E-2"/>
                  <c:y val="4.4278033794162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B9-4E2D-8BFA-85185BF82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Data2020!$AA$33:$AA$36</c:f>
            </c:numRef>
          </c:val>
          <c:extLst>
            <c:ext xmlns:c16="http://schemas.microsoft.com/office/drawing/2014/chart" uri="{C3380CC4-5D6E-409C-BE32-E72D297353CC}">
              <c16:uniqueId val="{00000013-3EB9-4E2D-8BFA-85185BF82DE9}"/>
            </c:ext>
          </c:extLst>
        </c:ser>
        <c:ser>
          <c:idx val="6"/>
          <c:order val="6"/>
          <c:tx>
            <c:strRef>
              <c:f>Data2020!$AB$32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Data2020!$AB$33:$AB$36</c:f>
            </c:numRef>
          </c:val>
          <c:extLst>
            <c:ext xmlns:c16="http://schemas.microsoft.com/office/drawing/2014/chart" uri="{C3380CC4-5D6E-409C-BE32-E72D297353CC}">
              <c16:uniqueId val="{00000014-3EB9-4E2D-8BFA-85185BF82DE9}"/>
            </c:ext>
          </c:extLst>
        </c:ser>
        <c:ser>
          <c:idx val="7"/>
          <c:order val="7"/>
          <c:tx>
            <c:strRef>
              <c:f>Data2020!$AC$32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6-3EB9-4E2D-8BFA-85185BF82DE9}"/>
              </c:ext>
            </c:extLst>
          </c:dPt>
          <c:dPt>
            <c:idx val="3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18-3EB9-4E2D-8BFA-85185BF82D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3EB9-4E2D-8BFA-85185BF82DE9}"/>
                </c:ext>
              </c:extLst>
            </c:dLbl>
            <c:dLbl>
              <c:idx val="1"/>
              <c:layout>
                <c:manualLayout>
                  <c:x val="-0.16488151481064867"/>
                  <c:y val="8.18749564490279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B9-4E2D-8BFA-85185BF82DE9}"/>
                </c:ext>
              </c:extLst>
            </c:dLbl>
            <c:dLbl>
              <c:idx val="2"/>
              <c:layout>
                <c:manualLayout>
                  <c:x val="0.33892369703787029"/>
                  <c:y val="0.234632313659907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EB9-4E2D-8BFA-85185BF82DE9}"/>
                </c:ext>
              </c:extLst>
            </c:dLbl>
            <c:dLbl>
              <c:idx val="3"/>
              <c:layout>
                <c:manualLayout>
                  <c:x val="0.18939932508436436"/>
                  <c:y val="6.22038533900076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EB9-4E2D-8BFA-85185BF82D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Data2020!$AC$33:$AC$36</c:f>
              <c:numCache>
                <c:formatCode>_ * #,##0_ ;_ * \-#,##0_ ;_ * "-"??_ ;_ @_ </c:formatCode>
                <c:ptCount val="4"/>
                <c:pt idx="0">
                  <c:v>145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EB9-4E2D-8BFA-85185BF82DE9}"/>
            </c:ext>
          </c:extLst>
        </c:ser>
        <c:ser>
          <c:idx val="8"/>
          <c:order val="8"/>
          <c:tx>
            <c:strRef>
              <c:f>Data2020!$AD$32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Data2020!$AD$33:$AD$36</c:f>
              <c:numCache>
                <c:formatCode>_ * #,##0_ ;_ * \-#,##0_ ;_ * "-"??_ ;_ @_ </c:formatCode>
                <c:ptCount val="4"/>
                <c:pt idx="0">
                  <c:v>5.5769230769230766</c:v>
                </c:pt>
                <c:pt idx="1">
                  <c:v>3.8461538461538464E-2</c:v>
                </c:pt>
                <c:pt idx="2">
                  <c:v>0</c:v>
                </c:pt>
                <c:pt idx="3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EB9-4E2D-8BFA-85185BF82D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="1">
          <a:solidFill>
            <a:srgbClr val="2F05CB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Data2020!$AC$37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1-991E-4E51-9CB6-B6D65478658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3-991E-4E51-9CB6-B6D65478658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91E-4E51-9CB6-B6D65478658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91E-4E51-9CB6-B6D65478658B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991E-4E51-9CB6-B6D65478658B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91E-4E51-9CB6-B6D65478658B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991E-4E51-9CB6-B6D65478658B}"/>
              </c:ext>
            </c:extLst>
          </c:dPt>
          <c:dPt>
            <c:idx val="7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F-991E-4E51-9CB6-B6D65478658B}"/>
              </c:ext>
            </c:extLst>
          </c:dPt>
          <c:dLbls>
            <c:dLbl>
              <c:idx val="0"/>
              <c:layout>
                <c:manualLayout>
                  <c:x val="-0.18731424480454525"/>
                  <c:y val="3.7942632972160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71811596606722"/>
                      <c:h val="0.25391737891737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1E-4E51-9CB6-B6D65478658B}"/>
                </c:ext>
              </c:extLst>
            </c:dLbl>
            <c:dLbl>
              <c:idx val="1"/>
              <c:layout>
                <c:manualLayout>
                  <c:x val="8.5115204630233365E-2"/>
                  <c:y val="-0.156097875586064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1E-4E51-9CB6-B6D65478658B}"/>
                </c:ext>
              </c:extLst>
            </c:dLbl>
            <c:dLbl>
              <c:idx val="2"/>
              <c:layout>
                <c:manualLayout>
                  <c:x val="-2.5357089271172709E-2"/>
                  <c:y val="0.130300939946609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1E-4E51-9CB6-B6D65478658B}"/>
                </c:ext>
              </c:extLst>
            </c:dLbl>
            <c:dLbl>
              <c:idx val="3"/>
              <c:layout>
                <c:manualLayout>
                  <c:x val="0.50041854558774113"/>
                  <c:y val="-0.239389707696794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1E-4E51-9CB6-B6D65478658B}"/>
                </c:ext>
              </c:extLst>
            </c:dLbl>
            <c:dLbl>
              <c:idx val="4"/>
              <c:layout>
                <c:manualLayout>
                  <c:x val="-8.9217249657897457E-2"/>
                  <c:y val="-4.00085806581869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1E-4E51-9CB6-B6D65478658B}"/>
                </c:ext>
              </c:extLst>
            </c:dLbl>
            <c:dLbl>
              <c:idx val="6"/>
              <c:layout>
                <c:manualLayout>
                  <c:x val="-6.0242401766329765E-2"/>
                  <c:y val="-5.8848722989426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52427642115577"/>
                      <c:h val="0.22144226664016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91E-4E51-9CB6-B6D65478658B}"/>
                </c:ext>
              </c:extLst>
            </c:dLbl>
            <c:dLbl>
              <c:idx val="7"/>
              <c:layout>
                <c:manualLayout>
                  <c:x val="0.35739529104218276"/>
                  <c:y val="0.476930417036049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1E-4E51-9CB6-B6D654786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Data2020!$B$38:$AB$45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Data2020!$AC$38:$AC$45</c:f>
              <c:numCache>
                <c:formatCode>_ * #,##0_ ;_ * \-#,##0_ ;_ * "-"??_ ;_ @_ </c:formatCode>
                <c:ptCount val="8"/>
                <c:pt idx="0">
                  <c:v>2893.7368421052633</c:v>
                </c:pt>
                <c:pt idx="1">
                  <c:v>1208.8421052631579</c:v>
                </c:pt>
                <c:pt idx="2">
                  <c:v>42</c:v>
                </c:pt>
                <c:pt idx="3">
                  <c:v>15</c:v>
                </c:pt>
                <c:pt idx="4">
                  <c:v>84</c:v>
                </c:pt>
                <c:pt idx="5">
                  <c:v>1144.421052631579</c:v>
                </c:pt>
                <c:pt idx="6">
                  <c:v>220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1E-4E51-9CB6-B6D65478658B}"/>
            </c:ext>
          </c:extLst>
        </c:ser>
        <c:ser>
          <c:idx val="1"/>
          <c:order val="1"/>
          <c:tx>
            <c:strRef>
              <c:f>Data2020!$AD$37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12-991E-4E51-9CB6-B6D65478658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14-991E-4E51-9CB6-B6D65478658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6-991E-4E51-9CB6-B6D65478658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8-991E-4E51-9CB6-B6D65478658B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A-991E-4E51-9CB6-B6D65478658B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C-991E-4E51-9CB6-B6D65478658B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1E-991E-4E51-9CB6-B6D65478658B}"/>
              </c:ext>
            </c:extLst>
          </c:dPt>
          <c:dPt>
            <c:idx val="7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20-991E-4E51-9CB6-B6D65478658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991E-4E51-9CB6-B6D65478658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991E-4E51-9CB6-B6D65478658B}"/>
                </c:ext>
              </c:extLst>
            </c:dLbl>
            <c:dLbl>
              <c:idx val="2"/>
              <c:layout>
                <c:manualLayout>
                  <c:x val="-0.21817359912997872"/>
                  <c:y val="0.270649662381945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91E-4E51-9CB6-B6D65478658B}"/>
                </c:ext>
              </c:extLst>
            </c:dLbl>
            <c:dLbl>
              <c:idx val="3"/>
              <c:layout>
                <c:manualLayout>
                  <c:x val="-0.18279163008424762"/>
                  <c:y val="0.163878513583237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91E-4E51-9CB6-B6D65478658B}"/>
                </c:ext>
              </c:extLst>
            </c:dLbl>
            <c:dLbl>
              <c:idx val="4"/>
              <c:layout>
                <c:manualLayout>
                  <c:x val="-0.12951877023548095"/>
                  <c:y val="7.460938376292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91E-4E51-9CB6-B6D65478658B}"/>
                </c:ext>
              </c:extLst>
            </c:dLbl>
            <c:dLbl>
              <c:idx val="5"/>
              <c:layout>
                <c:manualLayout>
                  <c:x val="0.12956599458271442"/>
                  <c:y val="0.193590024003409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91E-4E51-9CB6-B6D65478658B}"/>
                </c:ext>
              </c:extLst>
            </c:dLbl>
            <c:dLbl>
              <c:idx val="6"/>
              <c:layout>
                <c:manualLayout>
                  <c:x val="-0.22458570884959972"/>
                  <c:y val="0.221688034188034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91E-4E51-9CB6-B6D65478658B}"/>
                </c:ext>
              </c:extLst>
            </c:dLbl>
            <c:dLbl>
              <c:idx val="7"/>
              <c:layout>
                <c:manualLayout>
                  <c:x val="0.2314144861216601"/>
                  <c:y val="7.8347578347578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7857426810612"/>
                      <c:h val="0.43803418803418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991E-4E51-9CB6-B6D654786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Data2020!$B$38:$AB$45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Data2020!$AD$38:$AD$45</c:f>
              <c:numCache>
                <c:formatCode>_ * #,##0_ ;_ * \-#,##0_ ;_ * "-"??_ ;_ @_ </c:formatCode>
                <c:ptCount val="8"/>
                <c:pt idx="0">
                  <c:v>111.29757085020243</c:v>
                </c:pt>
                <c:pt idx="1">
                  <c:v>46.493927125506076</c:v>
                </c:pt>
                <c:pt idx="2">
                  <c:v>1.6153846153846154</c:v>
                </c:pt>
                <c:pt idx="3">
                  <c:v>0.57692307692307687</c:v>
                </c:pt>
                <c:pt idx="4">
                  <c:v>3.2307692307692308</c:v>
                </c:pt>
                <c:pt idx="5">
                  <c:v>44.016194331983804</c:v>
                </c:pt>
                <c:pt idx="6">
                  <c:v>8.4615384615384617</c:v>
                </c:pt>
                <c:pt idx="7">
                  <c:v>0.73076923076923073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91E-4E51-9CB6-B6D6547865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Data2020!$O$46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0FAB-417C-920D-BF5AA28FFF74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0FAB-417C-920D-BF5AA28FFF74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0FAB-417C-920D-BF5AA28FFF74}"/>
              </c:ext>
            </c:extLst>
          </c:dPt>
          <c:dLbls>
            <c:dLbl>
              <c:idx val="0"/>
              <c:layout>
                <c:manualLayout>
                  <c:x val="-0.11547178089425213"/>
                  <c:y val="0.196830918395474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AB-417C-920D-BF5AA28FFF74}"/>
                </c:ext>
              </c:extLst>
            </c:dLbl>
            <c:dLbl>
              <c:idx val="1"/>
              <c:layout>
                <c:manualLayout>
                  <c:x val="0.15029411079532215"/>
                  <c:y val="-0.1839802130898021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AB-417C-920D-BF5AA28FFF74}"/>
                </c:ext>
              </c:extLst>
            </c:dLbl>
            <c:dLbl>
              <c:idx val="2"/>
              <c:layout>
                <c:manualLayout>
                  <c:x val="3.161720169594185E-2"/>
                  <c:y val="9.3942281187454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AB-417C-920D-BF5AA28FF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Data2020!$O$47:$O$50</c:f>
            </c:numRef>
          </c:val>
          <c:extLst>
            <c:ext xmlns:c16="http://schemas.microsoft.com/office/drawing/2014/chart" uri="{C3380CC4-5D6E-409C-BE32-E72D297353CC}">
              <c16:uniqueId val="{00000006-0FAB-417C-920D-BF5AA28FFF74}"/>
            </c:ext>
          </c:extLst>
        </c:ser>
        <c:ser>
          <c:idx val="0"/>
          <c:order val="1"/>
          <c:tx>
            <c:strRef>
              <c:f>Data2020!$P$46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Data2020!$P$47:$P$50</c:f>
            </c:numRef>
          </c:val>
          <c:extLst>
            <c:ext xmlns:c16="http://schemas.microsoft.com/office/drawing/2014/chart" uri="{C3380CC4-5D6E-409C-BE32-E72D297353CC}">
              <c16:uniqueId val="{00000007-0FAB-417C-920D-BF5AA28FFF74}"/>
            </c:ext>
          </c:extLst>
        </c:ser>
        <c:ser>
          <c:idx val="2"/>
          <c:order val="2"/>
          <c:tx>
            <c:strRef>
              <c:f>Data2020!$Q$46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Data2020!$Q$47:$Q$50</c:f>
            </c:numRef>
          </c:val>
          <c:extLst>
            <c:ext xmlns:c16="http://schemas.microsoft.com/office/drawing/2014/chart" uri="{C3380CC4-5D6E-409C-BE32-E72D297353CC}">
              <c16:uniqueId val="{00000008-0FAB-417C-920D-BF5AA28FFF74}"/>
            </c:ext>
          </c:extLst>
        </c:ser>
        <c:ser>
          <c:idx val="3"/>
          <c:order val="3"/>
          <c:tx>
            <c:strRef>
              <c:f>Data2020!$R$46</c:f>
              <c:strCache>
                <c:ptCount val="1"/>
                <c:pt idx="0">
                  <c:v>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Data2020!$R$47:$R$50</c:f>
            </c:numRef>
          </c:val>
          <c:extLst>
            <c:ext xmlns:c16="http://schemas.microsoft.com/office/drawing/2014/chart" uri="{C3380CC4-5D6E-409C-BE32-E72D297353CC}">
              <c16:uniqueId val="{00000009-0FAB-417C-920D-BF5AA28FFF74}"/>
            </c:ext>
          </c:extLst>
        </c:ser>
        <c:ser>
          <c:idx val="4"/>
          <c:order val="4"/>
          <c:tx>
            <c:strRef>
              <c:f>Data2020!$S$46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Data2020!$S$47:$S$50</c:f>
            </c:numRef>
          </c:val>
          <c:extLst>
            <c:ext xmlns:c16="http://schemas.microsoft.com/office/drawing/2014/chart" uri="{C3380CC4-5D6E-409C-BE32-E72D297353CC}">
              <c16:uniqueId val="{0000000A-0FAB-417C-920D-BF5AA28FFF74}"/>
            </c:ext>
          </c:extLst>
        </c:ser>
        <c:ser>
          <c:idx val="5"/>
          <c:order val="5"/>
          <c:tx>
            <c:strRef>
              <c:f>Data2020!$T$46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C-0FAB-417C-920D-BF5AA28FFF74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E-0FAB-417C-920D-BF5AA28FFF74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10-0FAB-417C-920D-BF5AA28FFF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Data2020!$T$47:$T$50</c:f>
            </c:numRef>
          </c:val>
          <c:extLst>
            <c:ext xmlns:c16="http://schemas.microsoft.com/office/drawing/2014/chart" uri="{C3380CC4-5D6E-409C-BE32-E72D297353CC}">
              <c16:uniqueId val="{00000011-0FAB-417C-920D-BF5AA28FFF74}"/>
            </c:ext>
          </c:extLst>
        </c:ser>
        <c:ser>
          <c:idx val="6"/>
          <c:order val="6"/>
          <c:tx>
            <c:strRef>
              <c:f>Data2020!$U$46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Data2020!$U$47:$U$50</c:f>
            </c:numRef>
          </c:val>
          <c:extLst>
            <c:ext xmlns:c16="http://schemas.microsoft.com/office/drawing/2014/chart" uri="{C3380CC4-5D6E-409C-BE32-E72D297353CC}">
              <c16:uniqueId val="{00000012-0FAB-417C-920D-BF5AA28FFF74}"/>
            </c:ext>
          </c:extLst>
        </c:ser>
        <c:ser>
          <c:idx val="7"/>
          <c:order val="7"/>
          <c:tx>
            <c:strRef>
              <c:f>Data2020!$V$46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Data2020!$V$47:$V$50</c:f>
            </c:numRef>
          </c:val>
          <c:extLst>
            <c:ext xmlns:c16="http://schemas.microsoft.com/office/drawing/2014/chart" uri="{C3380CC4-5D6E-409C-BE32-E72D297353CC}">
              <c16:uniqueId val="{00000013-0FAB-417C-920D-BF5AA28FFF74}"/>
            </c:ext>
          </c:extLst>
        </c:ser>
        <c:ser>
          <c:idx val="8"/>
          <c:order val="8"/>
          <c:tx>
            <c:strRef>
              <c:f>Data2020!$W$46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Data2020!$W$47:$W$50</c:f>
            </c:numRef>
          </c:val>
          <c:extLst>
            <c:ext xmlns:c16="http://schemas.microsoft.com/office/drawing/2014/chart" uri="{C3380CC4-5D6E-409C-BE32-E72D297353CC}">
              <c16:uniqueId val="{00000014-0FAB-417C-920D-BF5AA28FFF74}"/>
            </c:ext>
          </c:extLst>
        </c:ser>
        <c:ser>
          <c:idx val="9"/>
          <c:order val="9"/>
          <c:tx>
            <c:strRef>
              <c:f>Data2020!$X$46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Data2020!$X$47:$X$50</c:f>
            </c:numRef>
          </c:val>
          <c:extLst>
            <c:ext xmlns:c16="http://schemas.microsoft.com/office/drawing/2014/chart" uri="{C3380CC4-5D6E-409C-BE32-E72D297353CC}">
              <c16:uniqueId val="{00000015-0FAB-417C-920D-BF5AA28FFF74}"/>
            </c:ext>
          </c:extLst>
        </c:ser>
        <c:ser>
          <c:idx val="10"/>
          <c:order val="10"/>
          <c:tx>
            <c:strRef>
              <c:f>Data2020!$Y$46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Data2020!$Y$47:$Y$50</c:f>
            </c:numRef>
          </c:val>
          <c:extLst>
            <c:ext xmlns:c16="http://schemas.microsoft.com/office/drawing/2014/chart" uri="{C3380CC4-5D6E-409C-BE32-E72D297353CC}">
              <c16:uniqueId val="{00000016-0FAB-417C-920D-BF5AA28FFF74}"/>
            </c:ext>
          </c:extLst>
        </c:ser>
        <c:ser>
          <c:idx val="11"/>
          <c:order val="11"/>
          <c:tx>
            <c:strRef>
              <c:f>Data2020!$Z$46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Data2020!$Z$47:$Z$50</c:f>
            </c:numRef>
          </c:val>
          <c:extLst>
            <c:ext xmlns:c16="http://schemas.microsoft.com/office/drawing/2014/chart" uri="{C3380CC4-5D6E-409C-BE32-E72D297353CC}">
              <c16:uniqueId val="{00000017-0FAB-417C-920D-BF5AA28FFF74}"/>
            </c:ext>
          </c:extLst>
        </c:ser>
        <c:ser>
          <c:idx val="12"/>
          <c:order val="12"/>
          <c:tx>
            <c:strRef>
              <c:f>Data2020!$AA$46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Data2020!$AA$47:$AA$50</c:f>
            </c:numRef>
          </c:val>
          <c:extLst>
            <c:ext xmlns:c16="http://schemas.microsoft.com/office/drawing/2014/chart" uri="{C3380CC4-5D6E-409C-BE32-E72D297353CC}">
              <c16:uniqueId val="{00000018-0FAB-417C-920D-BF5AA28FFF74}"/>
            </c:ext>
          </c:extLst>
        </c:ser>
        <c:ser>
          <c:idx val="13"/>
          <c:order val="13"/>
          <c:tx>
            <c:strRef>
              <c:f>Data2020!$AB$46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Data2020!$AB$47:$AB$50</c:f>
            </c:numRef>
          </c:val>
          <c:extLst>
            <c:ext xmlns:c16="http://schemas.microsoft.com/office/drawing/2014/chart" uri="{C3380CC4-5D6E-409C-BE32-E72D297353CC}">
              <c16:uniqueId val="{00000019-0FAB-417C-920D-BF5AA28FFF74}"/>
            </c:ext>
          </c:extLst>
        </c:ser>
        <c:ser>
          <c:idx val="14"/>
          <c:order val="14"/>
          <c:tx>
            <c:strRef>
              <c:f>Data2020!$AC$46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0FAB-417C-920D-BF5AA28FFF7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D-0FAB-417C-920D-BF5AA28FFF7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F-0FAB-417C-920D-BF5AA28FFF74}"/>
              </c:ext>
            </c:extLst>
          </c:dPt>
          <c:dLbls>
            <c:dLbl>
              <c:idx val="0"/>
              <c:layout>
                <c:manualLayout>
                  <c:x val="0.13134376601593439"/>
                  <c:y val="8.05531585949016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FAB-417C-920D-BF5AA28FFF74}"/>
                </c:ext>
              </c:extLst>
            </c:dLbl>
            <c:dLbl>
              <c:idx val="3"/>
              <c:layout>
                <c:manualLayout>
                  <c:x val="-0.16939044324341115"/>
                  <c:y val="6.728298517479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FAB-417C-920D-BF5AA28FF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Data2020!$AC$47:$AC$50</c:f>
              <c:numCache>
                <c:formatCode>_ * #,##0_ ;_ * \-#,##0_ ;_ * "-"??_ ;_ @_ </c:formatCode>
                <c:ptCount val="4"/>
                <c:pt idx="0">
                  <c:v>31</c:v>
                </c:pt>
                <c:pt idx="1">
                  <c:v>291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FAB-417C-920D-BF5AA28FFF74}"/>
            </c:ext>
          </c:extLst>
        </c:ser>
        <c:ser>
          <c:idx val="15"/>
          <c:order val="15"/>
          <c:tx>
            <c:strRef>
              <c:f>Data2020!$AD$46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Data2020!$AD$47:$AD$50</c:f>
              <c:numCache>
                <c:formatCode>_ * #,##0_ ;_ * \-#,##0_ ;_ * "-"??_ ;_ @_ </c:formatCode>
                <c:ptCount val="4"/>
                <c:pt idx="0">
                  <c:v>1.1923076923076923</c:v>
                </c:pt>
                <c:pt idx="1">
                  <c:v>11.192307692307692</c:v>
                </c:pt>
                <c:pt idx="3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FAB-417C-920D-BF5AA28FFF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Data2020!$B$75:$AB$75</c:f>
              <c:strCache>
                <c:ptCount val="27"/>
                <c:pt idx="0">
                  <c:v>Valid certificates against ISO 13485.</c:v>
                </c:pt>
                <c:pt idx="1">
                  <c:v>58</c:v>
                </c:pt>
                <c:pt idx="2">
                  <c:v>5216</c:v>
                </c:pt>
                <c:pt idx="3">
                  <c:v>46</c:v>
                </c:pt>
                <c:pt idx="4">
                  <c:v>8</c:v>
                </c:pt>
                <c:pt idx="5">
                  <c:v>240</c:v>
                </c:pt>
                <c:pt idx="6">
                  <c:v>676</c:v>
                </c:pt>
                <c:pt idx="7">
                  <c:v>974</c:v>
                </c:pt>
                <c:pt idx="8">
                  <c:v>674</c:v>
                </c:pt>
                <c:pt idx="10">
                  <c:v>53</c:v>
                </c:pt>
                <c:pt idx="11">
                  <c:v>638</c:v>
                </c:pt>
                <c:pt idx="12">
                  <c:v>28</c:v>
                </c:pt>
                <c:pt idx="13">
                  <c:v>197</c:v>
                </c:pt>
                <c:pt idx="14">
                  <c:v>214</c:v>
                </c:pt>
                <c:pt idx="15">
                  <c:v>479</c:v>
                </c:pt>
                <c:pt idx="16">
                  <c:v>1262</c:v>
                </c:pt>
                <c:pt idx="17">
                  <c:v>79</c:v>
                </c:pt>
                <c:pt idx="18">
                  <c:v>41</c:v>
                </c:pt>
                <c:pt idx="19">
                  <c:v>237</c:v>
                </c:pt>
                <c:pt idx="22">
                  <c:v>450</c:v>
                </c:pt>
                <c:pt idx="23">
                  <c:v>189</c:v>
                </c:pt>
                <c:pt idx="24">
                  <c:v>263</c:v>
                </c:pt>
                <c:pt idx="25">
                  <c:v>2378</c:v>
                </c:pt>
                <c:pt idx="26">
                  <c:v>3645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F44C-4BFB-8E85-4AAA7E798E51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F44C-4BFB-8E85-4AAA7E798E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Data2020!$AC$74:$AD$74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Data2020!$AC$75:$AD$75</c:f>
              <c:numCache>
                <c:formatCode>_ * #,##0_ ;_ * \-#,##0_ ;_ * "-"??_ ;_ @_ </c:formatCode>
                <c:ptCount val="2"/>
                <c:pt idx="0">
                  <c:v>17987</c:v>
                </c:pt>
                <c:pt idx="1">
                  <c:v>691.80769230769226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4C-4BFB-8E85-4AAA7E798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4144"/>
        <c:axId val="279184536"/>
      </c:barChart>
      <c:catAx>
        <c:axId val="27918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79184536"/>
        <c:crosses val="autoZero"/>
        <c:auto val="1"/>
        <c:lblAlgn val="ctr"/>
        <c:lblOffset val="100"/>
        <c:noMultiLvlLbl val="0"/>
      </c:catAx>
      <c:valAx>
        <c:axId val="27918453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7918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6592314636465E-2"/>
          <c:y val="0.20866662701590444"/>
          <c:w val="0.88956188168786576"/>
          <c:h val="0.6905031311000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2010-à-20'!$A$55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600245550321693E-2"/>
                  <c:y val="-7.14741580801122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2010-à-20'!$B$55:$C$55</c:f>
              <c:numCache>
                <c:formatCode>0</c:formatCode>
                <c:ptCount val="2"/>
                <c:pt idx="0" formatCode="_ * #,##0_ ;_ * \-#,##0_ ;_ * &quot;-&quot;??_ ;_ @_ ">
                  <c:v>11695</c:v>
                </c:pt>
                <c:pt idx="1">
                  <c:v>687.94117647058829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4-48D4-A42B-FC0138E08AE9}"/>
            </c:ext>
          </c:extLst>
        </c:ser>
        <c:ser>
          <c:idx val="1"/>
          <c:order val="1"/>
          <c:tx>
            <c:strRef>
              <c:f>'Comparaison 2010-à-20'!$A$56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2010-à-20'!$B$56:$C$56</c:f>
              <c:numCache>
                <c:formatCode>0</c:formatCode>
                <c:ptCount val="2"/>
                <c:pt idx="0" formatCode="_ * #,##0_ ;_ * \-#,##0_ ;_ * &quot;-&quot;??_ ;_ @_ ">
                  <c:v>18734</c:v>
                </c:pt>
                <c:pt idx="1">
                  <c:v>669.07142857142856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4-48D4-A42B-FC0138E08AE9}"/>
            </c:ext>
          </c:extLst>
        </c:ser>
        <c:ser>
          <c:idx val="2"/>
          <c:order val="2"/>
          <c:tx>
            <c:strRef>
              <c:f>'Comparaison 2010-à-20'!$A$57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2010-à-20'!$B$57:$C$57</c:f>
              <c:numCache>
                <c:formatCode>0</c:formatCode>
                <c:ptCount val="2"/>
                <c:pt idx="0" formatCode="_ * #,##0_ ;_ * \-#,##0_ ;_ * &quot;-&quot;??_ ;_ @_ ">
                  <c:v>16946</c:v>
                </c:pt>
                <c:pt idx="1">
                  <c:v>605.21428571428567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4-48D4-A42B-FC0138E08AE9}"/>
            </c:ext>
          </c:extLst>
        </c:ser>
        <c:ser>
          <c:idx val="3"/>
          <c:order val="3"/>
          <c:tx>
            <c:strRef>
              <c:f>'Comparaison 2010-à-20'!$A$58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5.8500920813706354E-3"/>
                  <c:y val="-6.2378167641325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2010-à-20'!$B$58:$C$58</c:f>
              <c:numCache>
                <c:formatCode>0</c:formatCode>
                <c:ptCount val="2"/>
                <c:pt idx="0" formatCode="_ * #,##0_ ;_ * \-#,##0_ ;_ * &quot;-&quot;??_ ;_ @_ ">
                  <c:v>17113</c:v>
                </c:pt>
                <c:pt idx="1">
                  <c:v>684.52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04-48D4-A42B-FC0138E08AE9}"/>
            </c:ext>
          </c:extLst>
        </c:ser>
        <c:ser>
          <c:idx val="4"/>
          <c:order val="4"/>
          <c:tx>
            <c:strRef>
              <c:f>'Comparaison 2010-à-20'!$A$59</c:f>
              <c:strCache>
                <c:ptCount val="1"/>
                <c:pt idx="0">
                  <c:v>2015 (22 NBs)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600245550321693E-2"/>
                  <c:y val="-4.6783625730994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2010-à-20'!$B$59:$C$59</c:f>
              <c:numCache>
                <c:formatCode>0</c:formatCode>
                <c:ptCount val="2"/>
                <c:pt idx="0" formatCode="_ * #,##0_ ;_ * \-#,##0_ ;_ * &quot;-&quot;??_ ;_ @_ ">
                  <c:v>20157</c:v>
                </c:pt>
                <c:pt idx="1">
                  <c:v>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04-48D4-A42B-FC0138E08AE9}"/>
            </c:ext>
          </c:extLst>
        </c:ser>
        <c:ser>
          <c:idx val="5"/>
          <c:order val="5"/>
          <c:tx>
            <c:strRef>
              <c:f>'Comparaison 2010-à-20'!$A$60</c:f>
              <c:strCache>
                <c:ptCount val="1"/>
                <c:pt idx="0">
                  <c:v>2016 (21 NBs)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3.1189083820662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2010-à-20'!$B$60:$C$60</c:f>
              <c:numCache>
                <c:formatCode>0</c:formatCode>
                <c:ptCount val="2"/>
                <c:pt idx="0" formatCode="_ * #,##0_ ;_ * \-#,##0_ ;_ * &quot;-&quot;??_ ;_ @_ ">
                  <c:v>23484</c:v>
                </c:pt>
                <c:pt idx="1">
                  <c:v>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04-48D4-A42B-FC0138E08AE9}"/>
            </c:ext>
          </c:extLst>
        </c:ser>
        <c:ser>
          <c:idx val="6"/>
          <c:order val="6"/>
          <c:tx>
            <c:strRef>
              <c:f>'Comparaison 2010-à-20'!$A$61</c:f>
              <c:strCache>
                <c:ptCount val="1"/>
                <c:pt idx="0">
                  <c:v>2017 (24 NBs)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2010-à-20'!$B$61:$C$61</c:f>
              <c:numCache>
                <c:formatCode>0</c:formatCode>
                <c:ptCount val="2"/>
                <c:pt idx="0" formatCode="_ * #,##0_ ;_ * \-#,##0_ ;_ * &quot;-&quot;??_ ;_ @_ ">
                  <c:v>22523</c:v>
                </c:pt>
                <c:pt idx="1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04-48D4-A42B-FC0138E08AE9}"/>
            </c:ext>
          </c:extLst>
        </c:ser>
        <c:ser>
          <c:idx val="7"/>
          <c:order val="7"/>
          <c:tx>
            <c:strRef>
              <c:f>'Comparaison 2010-à-20'!$A$62</c:f>
              <c:strCache>
                <c:ptCount val="1"/>
                <c:pt idx="0">
                  <c:v>2018 (23 NBs)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4.71386683359140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2010-à-20'!$B$62:$C$62</c:f>
              <c:numCache>
                <c:formatCode>0</c:formatCode>
                <c:ptCount val="2"/>
                <c:pt idx="0" formatCode="_ * #,##0_ ;_ * \-#,##0_ ;_ * &quot;-&quot;??_ ;_ @_ ">
                  <c:v>17987</c:v>
                </c:pt>
                <c:pt idx="1">
                  <c:v>691.80769230769226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04-48D4-A42B-FC0138E08AE9}"/>
            </c:ext>
          </c:extLst>
        </c:ser>
        <c:ser>
          <c:idx val="8"/>
          <c:order val="8"/>
          <c:tx>
            <c:strRef>
              <c:f>'Comparaison 2010-à-20'!$A$63</c:f>
              <c:strCache>
                <c:ptCount val="1"/>
                <c:pt idx="0">
                  <c:v>2019 (23 NBs)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3472803347280332E-2"/>
                  <c:y val="-1.532567049808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2010-à-20'!$B$63:$C$63</c:f>
              <c:numCache>
                <c:formatCode>0</c:formatCode>
                <c:ptCount val="2"/>
                <c:pt idx="0" formatCode="_ * #,##0_ ;_ * \-#,##0_ ;_ * &quot;-&quot;??_ ;_ @_ ">
                  <c:v>20772</c:v>
                </c:pt>
                <c:pt idx="1">
                  <c:v>903.13043478260875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04-48D4-A42B-FC0138E08AE9}"/>
            </c:ext>
          </c:extLst>
        </c:ser>
        <c:ser>
          <c:idx val="9"/>
          <c:order val="9"/>
          <c:tx>
            <c:strRef>
              <c:f>'Comparaison 2010-à-20'!$A$64</c:f>
              <c:strCache>
                <c:ptCount val="1"/>
                <c:pt idx="0">
                  <c:v>2020 (26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1.6931215802610224E-2"/>
                  <c:y val="-1.2359986053653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2010-à-20'!$B$64:$C$64</c:f>
              <c:numCache>
                <c:formatCode>0</c:formatCode>
                <c:ptCount val="2"/>
                <c:pt idx="0" formatCode="_ * #,##0_ ;_ * \-#,##0_ ;_ * &quot;-&quot;??_ ;_ @_ ">
                  <c:v>17987</c:v>
                </c:pt>
                <c:pt idx="1">
                  <c:v>691.80769230769226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04-48D4-A42B-FC0138E08A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899352"/>
        <c:axId val="209899744"/>
      </c:barChart>
      <c:catAx>
        <c:axId val="209899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80"/>
                </a:solidFill>
              </a:defRPr>
            </a:pPr>
            <a:endParaRPr lang="en-US"/>
          </a:p>
        </c:txPr>
        <c:crossAx val="209899744"/>
        <c:crosses val="autoZero"/>
        <c:auto val="1"/>
        <c:lblAlgn val="ctr"/>
        <c:lblOffset val="100"/>
        <c:noMultiLvlLbl val="0"/>
      </c:catAx>
      <c:valAx>
        <c:axId val="2098997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80"/>
                </a:solidFill>
              </a:defRPr>
            </a:pPr>
            <a:endParaRPr lang="en-US"/>
          </a:p>
        </c:txPr>
        <c:crossAx val="209899352"/>
        <c:crosses val="autoZero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0.80973610516258698"/>
          <c:y val="5.3710951993862825E-2"/>
          <c:w val="0.16819509773311017"/>
          <c:h val="0.64591875936883292"/>
        </c:manualLayout>
      </c:layout>
      <c:overlay val="0"/>
      <c:txPr>
        <a:bodyPr/>
        <a:lstStyle/>
        <a:p>
          <a:pPr>
            <a:defRPr sz="1200" b="0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8609839467735E-2"/>
          <c:y val="0.15513183171138462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Data2020!$B$78:$AB$78</c:f>
              <c:strCache>
                <c:ptCount val="27"/>
                <c:pt idx="0">
                  <c:v>Number of certificates withdrawn in 2020</c:v>
                </c:pt>
                <c:pt idx="1">
                  <c:v>10</c:v>
                </c:pt>
                <c:pt idx="2">
                  <c:v>53</c:v>
                </c:pt>
                <c:pt idx="3">
                  <c:v>3</c:v>
                </c:pt>
                <c:pt idx="4">
                  <c:v>0</c:v>
                </c:pt>
                <c:pt idx="6">
                  <c:v>31</c:v>
                </c:pt>
                <c:pt idx="7">
                  <c:v>8</c:v>
                </c:pt>
                <c:pt idx="8">
                  <c:v>3</c:v>
                </c:pt>
                <c:pt idx="10">
                  <c:v>2</c:v>
                </c:pt>
                <c:pt idx="11">
                  <c:v>115</c:v>
                </c:pt>
                <c:pt idx="14">
                  <c:v>45</c:v>
                </c:pt>
                <c:pt idx="15">
                  <c:v>135</c:v>
                </c:pt>
                <c:pt idx="16">
                  <c:v>25</c:v>
                </c:pt>
                <c:pt idx="17">
                  <c:v>6</c:v>
                </c:pt>
                <c:pt idx="18">
                  <c:v>24</c:v>
                </c:pt>
                <c:pt idx="19">
                  <c:v>18</c:v>
                </c:pt>
                <c:pt idx="20">
                  <c:v>96</c:v>
                </c:pt>
                <c:pt idx="21">
                  <c:v>12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not determined</c:v>
                </c:pt>
                <c:pt idx="26">
                  <c:v>299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BA3B-4EA1-893C-4108360829D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BA3B-4EA1-893C-4108360829DE}"/>
              </c:ext>
            </c:extLst>
          </c:dPt>
          <c:dLbls>
            <c:dLbl>
              <c:idx val="0"/>
              <c:layout>
                <c:manualLayout>
                  <c:x val="2.2205815827941848E-17"/>
                  <c:y val="2.234137622877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B-4EA1-893C-410836082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Data2020!$AC$77:$AD$77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Data2020!$AC$78:$AD$78</c:f>
              <c:numCache>
                <c:formatCode>_ * #,##0_ ;_ * \-#,##0_ ;_ * "-"??_ ;_ @_ </c:formatCode>
                <c:ptCount val="2"/>
                <c:pt idx="0">
                  <c:v>883</c:v>
                </c:pt>
                <c:pt idx="1">
                  <c:v>33.96153846153846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B-4EA1-893C-410836082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5320"/>
        <c:axId val="279185712"/>
      </c:barChart>
      <c:catAx>
        <c:axId val="27918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79185712"/>
        <c:crosses val="autoZero"/>
        <c:auto val="1"/>
        <c:lblAlgn val="ctr"/>
        <c:lblOffset val="100"/>
        <c:noMultiLvlLbl val="0"/>
      </c:catAx>
      <c:valAx>
        <c:axId val="27918571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>
                <a:solidFill>
                  <a:srgbClr val="000080"/>
                </a:solidFill>
              </a:defRPr>
            </a:pPr>
            <a:endParaRPr lang="en-US"/>
          </a:p>
        </c:txPr>
        <c:crossAx val="279185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67223245297571E-2"/>
          <c:y val="3.1743528648818638E-2"/>
          <c:w val="0.8909903226047311"/>
          <c:h val="0.8898979003598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2010-à-20'!$A$77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251761077801764E-2"/>
                  <c:y val="-1.26637294263982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2010-à-20'!$B$77:$C$77</c:f>
              <c:numCache>
                <c:formatCode>General</c:formatCode>
                <c:ptCount val="2"/>
                <c:pt idx="0" formatCode="_ * #,##0_ ;_ * \-#,##0_ ;_ * &quot;-&quot;??_ ;_ @_ ">
                  <c:v>244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E-4830-BBEE-30D0B6500FF6}"/>
            </c:ext>
          </c:extLst>
        </c:ser>
        <c:ser>
          <c:idx val="1"/>
          <c:order val="1"/>
          <c:tx>
            <c:strRef>
              <c:f>'Comparaison 2010-à-20'!$A$78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8002817724482822E-2"/>
                  <c:y val="3.4537842869674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2010-à-20'!$B$78:$C$78</c:f>
              <c:numCache>
                <c:formatCode>0</c:formatCode>
                <c:ptCount val="2"/>
                <c:pt idx="0" formatCode="_ * #,##0_ ;_ * \-#,##0_ ;_ * &quot;-&quot;??_ ;_ @_ ">
                  <c:v>915</c:v>
                </c:pt>
                <c:pt idx="1">
                  <c:v>32.678571428571431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6E-4830-BBEE-30D0B6500FF6}"/>
            </c:ext>
          </c:extLst>
        </c:ser>
        <c:ser>
          <c:idx val="2"/>
          <c:order val="2"/>
          <c:tx>
            <c:strRef>
              <c:f>'Comparaison 2010-à-20'!$A$79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4.50070443112070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2010-à-20'!$B$79:$C$79</c:f>
              <c:numCache>
                <c:formatCode>General</c:formatCode>
                <c:ptCount val="2"/>
                <c:pt idx="0" formatCode="_ * #,##0_ ;_ * \-#,##0_ ;_ * &quot;-&quot;??_ ;_ @_ ">
                  <c:v>881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6E-4830-BBEE-30D0B6500FF6}"/>
            </c:ext>
          </c:extLst>
        </c:ser>
        <c:ser>
          <c:idx val="3"/>
          <c:order val="3"/>
          <c:tx>
            <c:strRef>
              <c:f>'Comparaison 2010-à-20'!$A$80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752462717694961E-2"/>
                  <c:y val="-3.4537842869676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2010-à-20'!$B$80:$C$80</c:f>
              <c:numCache>
                <c:formatCode>0</c:formatCode>
                <c:ptCount val="2"/>
                <c:pt idx="0" formatCode="_ * #,##0_ ;_ * \-#,##0_ ;_ * &quot;-&quot;??_ ;_ @_ ">
                  <c:v>1058</c:v>
                </c:pt>
                <c:pt idx="1">
                  <c:v>42.32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6E-4830-BBEE-30D0B6500FF6}"/>
            </c:ext>
          </c:extLst>
        </c:ser>
        <c:ser>
          <c:idx val="4"/>
          <c:order val="4"/>
          <c:tx>
            <c:strRef>
              <c:f>'Comparaison 2010-à-20'!$A$81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752462717694999E-2"/>
                  <c:y val="-6.9075685739351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2010-à-20'!$B$81:$C$81</c:f>
              <c:numCache>
                <c:formatCode>0</c:formatCode>
                <c:ptCount val="2"/>
                <c:pt idx="0" formatCode="_ * #,##0_ ;_ * \-#,##0_ ;_ * &quot;-&quot;??_ ;_ @_ ">
                  <c:v>1294</c:v>
                </c:pt>
                <c:pt idx="1">
                  <c:v>56.260869565217391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6E-4830-BBEE-30D0B6500FF6}"/>
            </c:ext>
          </c:extLst>
        </c:ser>
        <c:ser>
          <c:idx val="5"/>
          <c:order val="5"/>
          <c:tx>
            <c:strRef>
              <c:f>'Comparaison 2010-à-20'!$A$82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2010-à-20'!$B$82:$C$82</c:f>
              <c:numCache>
                <c:formatCode>0</c:formatCode>
                <c:ptCount val="2"/>
                <c:pt idx="0" formatCode="_ * #,##0_ ;_ * \-#,##0_ ;_ * &quot;-&quot;??_ ;_ @_ ">
                  <c:v>1881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E-4830-BBEE-30D0B6500FF6}"/>
            </c:ext>
          </c:extLst>
        </c:ser>
        <c:ser>
          <c:idx val="6"/>
          <c:order val="6"/>
          <c:tx>
            <c:strRef>
              <c:f>'Comparaison 2010-à-20'!$A$83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1735627558557448E-3"/>
                  <c:y val="-2.7630274295740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2010-à-20'!$B$83:$C$83</c:f>
              <c:numCache>
                <c:formatCode>0</c:formatCode>
                <c:ptCount val="2"/>
                <c:pt idx="0" formatCode="_ * #,##0_ ;_ * \-#,##0_ ;_ * &quot;-&quot;??_ ;_ @_ ">
                  <c:v>1043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6E-4830-BBEE-30D0B6500FF6}"/>
            </c:ext>
          </c:extLst>
        </c:ser>
        <c:ser>
          <c:idx val="7"/>
          <c:order val="7"/>
          <c:tx>
            <c:strRef>
              <c:f>'Comparaison 2010-à-20'!$A$84</c:f>
              <c:strCache>
                <c:ptCount val="1"/>
                <c:pt idx="0">
                  <c:v>2018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7.20112708979312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2010-à-20'!$B$84:$C$84</c:f>
              <c:numCache>
                <c:formatCode>0</c:formatCode>
                <c:ptCount val="2"/>
                <c:pt idx="0" formatCode="_ * #,##0_ ;_ * \-#,##0_ ;_ * &quot;-&quot;??_ ;_ @_ ">
                  <c:v>883</c:v>
                </c:pt>
                <c:pt idx="1">
                  <c:v>33.96153846153846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6E-4830-BBEE-30D0B6500FF6}"/>
            </c:ext>
          </c:extLst>
        </c:ser>
        <c:ser>
          <c:idx val="8"/>
          <c:order val="8"/>
          <c:tx>
            <c:strRef>
              <c:f>'Comparaison 2010-à-20'!$A$85</c:f>
              <c:strCache>
                <c:ptCount val="1"/>
                <c:pt idx="0">
                  <c:v>2019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2010-à-20'!$B$85:$C$85</c:f>
              <c:numCache>
                <c:formatCode>0</c:formatCode>
                <c:ptCount val="2"/>
                <c:pt idx="0" formatCode="_ * #,##0_ ;_ * \-#,##0_ ;_ * &quot;-&quot;??_ ;_ @_ ">
                  <c:v>957</c:v>
                </c:pt>
                <c:pt idx="1">
                  <c:v>41.608695652173914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6E-4830-BBEE-30D0B6500FF6}"/>
            </c:ext>
          </c:extLst>
        </c:ser>
        <c:ser>
          <c:idx val="9"/>
          <c:order val="9"/>
          <c:tx>
            <c:strRef>
              <c:f>'Comparaison 2010-à-20'!$A$86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2010-à-20'!$B$86:$C$86</c:f>
              <c:numCache>
                <c:formatCode>0</c:formatCode>
                <c:ptCount val="2"/>
                <c:pt idx="0" formatCode="_ * #,##0_ ;_ * \-#,##0_ ;_ * &quot;-&quot;??_ ;_ @_ ">
                  <c:v>883</c:v>
                </c:pt>
                <c:pt idx="1">
                  <c:v>33.96153846153846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6E-4830-BBEE-30D0B6500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2096"/>
        <c:axId val="209902488"/>
      </c:barChart>
      <c:catAx>
        <c:axId val="20990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09902488"/>
        <c:crosses val="autoZero"/>
        <c:auto val="1"/>
        <c:lblAlgn val="ctr"/>
        <c:lblOffset val="100"/>
        <c:noMultiLvlLbl val="0"/>
      </c:catAx>
      <c:valAx>
        <c:axId val="2099024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80"/>
                </a:solidFill>
              </a:defRPr>
            </a:pPr>
            <a:endParaRPr lang="en-US"/>
          </a:p>
        </c:txPr>
        <c:crossAx val="20990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61571841949678"/>
          <c:y val="0.10221098107953901"/>
          <c:w val="0.12674421524992416"/>
          <c:h val="0.70253155209040341"/>
        </c:manualLayout>
      </c:layout>
      <c:overlay val="0"/>
      <c:txPr>
        <a:bodyPr/>
        <a:lstStyle/>
        <a:p>
          <a:pPr>
            <a:defRPr sz="1100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23608046866545"/>
          <c:y val="8.3561701721034123E-2"/>
          <c:w val="0.48613498858942766"/>
          <c:h val="0.86086398879822446"/>
        </c:manualLayout>
      </c:layout>
      <c:pieChart>
        <c:varyColors val="1"/>
        <c:ser>
          <c:idx val="0"/>
          <c:order val="0"/>
          <c:tx>
            <c:strRef>
              <c:f>Data2020!$C$80</c:f>
              <c:strCache>
                <c:ptCount val="1"/>
                <c:pt idx="0">
                  <c:v>114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F080-47DB-8A86-56CCE3D01051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F080-47DB-8A86-56CCE3D0105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80-47DB-8A86-56CCE3D01051}"/>
                </c:ext>
              </c:extLst>
            </c:dLbl>
            <c:dLbl>
              <c:idx val="1"/>
              <c:layout>
                <c:manualLayout>
                  <c:x val="-0.21895115640011437"/>
                  <c:y val="-0.106072090988626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2076017293862"/>
                      <c:h val="0.19191111111111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80-47DB-8A86-56CCE3D01051}"/>
                </c:ext>
              </c:extLst>
            </c:dLbl>
            <c:dLbl>
              <c:idx val="2"/>
              <c:layout>
                <c:manualLayout>
                  <c:x val="0.11536245612128833"/>
                  <c:y val="0.118899037620297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80-47DB-8A86-56CCE3D01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Data2020!$C$81:$C$82</c:f>
            </c:numRef>
          </c:val>
          <c:extLst>
            <c:ext xmlns:c16="http://schemas.microsoft.com/office/drawing/2014/chart" uri="{C3380CC4-5D6E-409C-BE32-E72D297353CC}">
              <c16:uniqueId val="{00000005-F080-47DB-8A86-56CCE3D01051}"/>
            </c:ext>
          </c:extLst>
        </c:ser>
        <c:ser>
          <c:idx val="1"/>
          <c:order val="1"/>
          <c:tx>
            <c:strRef>
              <c:f>Data2020!$D$80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Data2020!$D$81:$D$82</c:f>
            </c:numRef>
          </c:val>
          <c:extLst>
            <c:ext xmlns:c16="http://schemas.microsoft.com/office/drawing/2014/chart" uri="{C3380CC4-5D6E-409C-BE32-E72D297353CC}">
              <c16:uniqueId val="{00000006-F080-47DB-8A86-56CCE3D01051}"/>
            </c:ext>
          </c:extLst>
        </c:ser>
        <c:ser>
          <c:idx val="2"/>
          <c:order val="2"/>
          <c:tx>
            <c:strRef>
              <c:f>Data2020!$E$80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Data2020!$E$81:$E$82</c:f>
            </c:numRef>
          </c:val>
          <c:extLst>
            <c:ext xmlns:c16="http://schemas.microsoft.com/office/drawing/2014/chart" uri="{C3380CC4-5D6E-409C-BE32-E72D297353CC}">
              <c16:uniqueId val="{00000007-F080-47DB-8A86-56CCE3D01051}"/>
            </c:ext>
          </c:extLst>
        </c:ser>
        <c:ser>
          <c:idx val="3"/>
          <c:order val="3"/>
          <c:tx>
            <c:strRef>
              <c:f>Data2020!$F$80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Data2020!$F$81:$F$82</c:f>
            </c:numRef>
          </c:val>
          <c:extLst>
            <c:ext xmlns:c16="http://schemas.microsoft.com/office/drawing/2014/chart" uri="{C3380CC4-5D6E-409C-BE32-E72D297353CC}">
              <c16:uniqueId val="{00000008-F080-47DB-8A86-56CCE3D01051}"/>
            </c:ext>
          </c:extLst>
        </c:ser>
        <c:ser>
          <c:idx val="4"/>
          <c:order val="4"/>
          <c:tx>
            <c:strRef>
              <c:f>Data2020!$G$80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Data2020!$G$81:$G$82</c:f>
            </c:numRef>
          </c:val>
          <c:extLst>
            <c:ext xmlns:c16="http://schemas.microsoft.com/office/drawing/2014/chart" uri="{C3380CC4-5D6E-409C-BE32-E72D297353CC}">
              <c16:uniqueId val="{00000009-F080-47DB-8A86-56CCE3D01051}"/>
            </c:ext>
          </c:extLst>
        </c:ser>
        <c:ser>
          <c:idx val="5"/>
          <c:order val="5"/>
          <c:tx>
            <c:strRef>
              <c:f>Data2020!$H$80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Data2020!$H$81:$H$82</c:f>
            </c:numRef>
          </c:val>
          <c:extLst>
            <c:ext xmlns:c16="http://schemas.microsoft.com/office/drawing/2014/chart" uri="{C3380CC4-5D6E-409C-BE32-E72D297353CC}">
              <c16:uniqueId val="{0000000A-F080-47DB-8A86-56CCE3D01051}"/>
            </c:ext>
          </c:extLst>
        </c:ser>
        <c:ser>
          <c:idx val="6"/>
          <c:order val="6"/>
          <c:tx>
            <c:strRef>
              <c:f>Data2020!$I$80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Data2020!$I$81:$I$82</c:f>
            </c:numRef>
          </c:val>
          <c:extLst>
            <c:ext xmlns:c16="http://schemas.microsoft.com/office/drawing/2014/chart" uri="{C3380CC4-5D6E-409C-BE32-E72D297353CC}">
              <c16:uniqueId val="{0000000B-F080-47DB-8A86-56CCE3D01051}"/>
            </c:ext>
          </c:extLst>
        </c:ser>
        <c:ser>
          <c:idx val="7"/>
          <c:order val="7"/>
          <c:tx>
            <c:strRef>
              <c:f>Data2020!$J$80</c:f>
              <c:strCache>
                <c:ptCount val="1"/>
              </c:strCache>
            </c:strRef>
          </c:tx>
          <c:dPt>
            <c:idx val="0"/>
            <c:bubble3D val="0"/>
            <c:explosion val="29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F080-47DB-8A86-56CCE3D01051}"/>
              </c:ext>
            </c:extLst>
          </c:dPt>
          <c:dPt>
            <c:idx val="1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F-F080-47DB-8A86-56CCE3D0105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080-47DB-8A86-56CCE3D01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Data2020!$J$81:$J$82</c:f>
            </c:numRef>
          </c:val>
          <c:extLst>
            <c:ext xmlns:c16="http://schemas.microsoft.com/office/drawing/2014/chart" uri="{C3380CC4-5D6E-409C-BE32-E72D297353CC}">
              <c16:uniqueId val="{00000010-F080-47DB-8A86-56CCE3D01051}"/>
            </c:ext>
          </c:extLst>
        </c:ser>
        <c:ser>
          <c:idx val="8"/>
          <c:order val="8"/>
          <c:tx>
            <c:strRef>
              <c:f>Data2020!$K$80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Data2020!$K$81:$K$82</c:f>
            </c:numRef>
          </c:val>
          <c:extLst>
            <c:ext xmlns:c16="http://schemas.microsoft.com/office/drawing/2014/chart" uri="{C3380CC4-5D6E-409C-BE32-E72D297353CC}">
              <c16:uniqueId val="{00000011-F080-47DB-8A86-56CCE3D01051}"/>
            </c:ext>
          </c:extLst>
        </c:ser>
        <c:ser>
          <c:idx val="9"/>
          <c:order val="9"/>
          <c:tx>
            <c:strRef>
              <c:f>Data2020!$L$80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Data2020!$L$81:$L$82</c:f>
            </c:numRef>
          </c:val>
          <c:extLst>
            <c:ext xmlns:c16="http://schemas.microsoft.com/office/drawing/2014/chart" uri="{C3380CC4-5D6E-409C-BE32-E72D297353CC}">
              <c16:uniqueId val="{00000012-F080-47DB-8A86-56CCE3D01051}"/>
            </c:ext>
          </c:extLst>
        </c:ser>
        <c:ser>
          <c:idx val="10"/>
          <c:order val="10"/>
          <c:tx>
            <c:strRef>
              <c:f>Data2020!$M$80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Data2020!$M$81:$M$82</c:f>
            </c:numRef>
          </c:val>
          <c:extLst>
            <c:ext xmlns:c16="http://schemas.microsoft.com/office/drawing/2014/chart" uri="{C3380CC4-5D6E-409C-BE32-E72D297353CC}">
              <c16:uniqueId val="{00000013-F080-47DB-8A86-56CCE3D01051}"/>
            </c:ext>
          </c:extLst>
        </c:ser>
        <c:ser>
          <c:idx val="11"/>
          <c:order val="11"/>
          <c:tx>
            <c:strRef>
              <c:f>Data2020!$N$80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Data2020!$N$81:$N$82</c:f>
            </c:numRef>
          </c:val>
          <c:extLst>
            <c:ext xmlns:c16="http://schemas.microsoft.com/office/drawing/2014/chart" uri="{C3380CC4-5D6E-409C-BE32-E72D297353CC}">
              <c16:uniqueId val="{00000014-F080-47DB-8A86-56CCE3D01051}"/>
            </c:ext>
          </c:extLst>
        </c:ser>
        <c:ser>
          <c:idx val="12"/>
          <c:order val="12"/>
          <c:tx>
            <c:strRef>
              <c:f>Data2020!$O$80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Data2020!$O$81:$O$82</c:f>
            </c:numRef>
          </c:val>
          <c:extLst>
            <c:ext xmlns:c16="http://schemas.microsoft.com/office/drawing/2014/chart" uri="{C3380CC4-5D6E-409C-BE32-E72D297353CC}">
              <c16:uniqueId val="{00000015-F080-47DB-8A86-56CCE3D01051}"/>
            </c:ext>
          </c:extLst>
        </c:ser>
        <c:ser>
          <c:idx val="13"/>
          <c:order val="13"/>
          <c:tx>
            <c:strRef>
              <c:f>Data2020!$P$80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Data2020!$P$81:$P$82</c:f>
            </c:numRef>
          </c:val>
          <c:extLst>
            <c:ext xmlns:c16="http://schemas.microsoft.com/office/drawing/2014/chart" uri="{C3380CC4-5D6E-409C-BE32-E72D297353CC}">
              <c16:uniqueId val="{00000016-F080-47DB-8A86-56CCE3D01051}"/>
            </c:ext>
          </c:extLst>
        </c:ser>
        <c:ser>
          <c:idx val="14"/>
          <c:order val="14"/>
          <c:tx>
            <c:strRef>
              <c:f>Data2020!$Q$80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Data2020!$Q$81:$Q$82</c:f>
            </c:numRef>
          </c:val>
          <c:extLst>
            <c:ext xmlns:c16="http://schemas.microsoft.com/office/drawing/2014/chart" uri="{C3380CC4-5D6E-409C-BE32-E72D297353CC}">
              <c16:uniqueId val="{00000017-F080-47DB-8A86-56CCE3D01051}"/>
            </c:ext>
          </c:extLst>
        </c:ser>
        <c:ser>
          <c:idx val="15"/>
          <c:order val="15"/>
          <c:tx>
            <c:strRef>
              <c:f>Data2020!$R$80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Data2020!$R$81:$R$82</c:f>
            </c:numRef>
          </c:val>
          <c:extLst>
            <c:ext xmlns:c16="http://schemas.microsoft.com/office/drawing/2014/chart" uri="{C3380CC4-5D6E-409C-BE32-E72D297353CC}">
              <c16:uniqueId val="{00000018-F080-47DB-8A86-56CCE3D01051}"/>
            </c:ext>
          </c:extLst>
        </c:ser>
        <c:ser>
          <c:idx val="16"/>
          <c:order val="16"/>
          <c:tx>
            <c:strRef>
              <c:f>Data2020!$S$80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Data2020!$S$81:$S$82</c:f>
            </c:numRef>
          </c:val>
          <c:extLst>
            <c:ext xmlns:c16="http://schemas.microsoft.com/office/drawing/2014/chart" uri="{C3380CC4-5D6E-409C-BE32-E72D297353CC}">
              <c16:uniqueId val="{00000019-F080-47DB-8A86-56CCE3D01051}"/>
            </c:ext>
          </c:extLst>
        </c:ser>
        <c:ser>
          <c:idx val="17"/>
          <c:order val="17"/>
          <c:tx>
            <c:strRef>
              <c:f>Data2020!$T$80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Data2020!$T$81:$T$82</c:f>
            </c:numRef>
          </c:val>
          <c:extLst>
            <c:ext xmlns:c16="http://schemas.microsoft.com/office/drawing/2014/chart" uri="{C3380CC4-5D6E-409C-BE32-E72D297353CC}">
              <c16:uniqueId val="{0000001A-F080-47DB-8A86-56CCE3D01051}"/>
            </c:ext>
          </c:extLst>
        </c:ser>
        <c:ser>
          <c:idx val="18"/>
          <c:order val="18"/>
          <c:tx>
            <c:strRef>
              <c:f>Data2020!$U$80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Data2020!$U$81:$U$82</c:f>
            </c:numRef>
          </c:val>
          <c:extLst>
            <c:ext xmlns:c16="http://schemas.microsoft.com/office/drawing/2014/chart" uri="{C3380CC4-5D6E-409C-BE32-E72D297353CC}">
              <c16:uniqueId val="{0000001B-F080-47DB-8A86-56CCE3D01051}"/>
            </c:ext>
          </c:extLst>
        </c:ser>
        <c:ser>
          <c:idx val="19"/>
          <c:order val="19"/>
          <c:tx>
            <c:strRef>
              <c:f>Data2020!$V$80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Data2020!$V$81:$V$82</c:f>
            </c:numRef>
          </c:val>
          <c:extLst>
            <c:ext xmlns:c16="http://schemas.microsoft.com/office/drawing/2014/chart" uri="{C3380CC4-5D6E-409C-BE32-E72D297353CC}">
              <c16:uniqueId val="{0000001C-F080-47DB-8A86-56CCE3D01051}"/>
            </c:ext>
          </c:extLst>
        </c:ser>
        <c:ser>
          <c:idx val="20"/>
          <c:order val="20"/>
          <c:tx>
            <c:strRef>
              <c:f>Data2020!$W$80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Data2020!$W$81:$W$82</c:f>
            </c:numRef>
          </c:val>
          <c:extLst>
            <c:ext xmlns:c16="http://schemas.microsoft.com/office/drawing/2014/chart" uri="{C3380CC4-5D6E-409C-BE32-E72D297353CC}">
              <c16:uniqueId val="{0000001D-F080-47DB-8A86-56CCE3D01051}"/>
            </c:ext>
          </c:extLst>
        </c:ser>
        <c:ser>
          <c:idx val="21"/>
          <c:order val="21"/>
          <c:tx>
            <c:strRef>
              <c:f>Data2020!$X$80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Data2020!$X$81:$X$82</c:f>
            </c:numRef>
          </c:val>
          <c:extLst>
            <c:ext xmlns:c16="http://schemas.microsoft.com/office/drawing/2014/chart" uri="{C3380CC4-5D6E-409C-BE32-E72D297353CC}">
              <c16:uniqueId val="{0000001E-F080-47DB-8A86-56CCE3D01051}"/>
            </c:ext>
          </c:extLst>
        </c:ser>
        <c:ser>
          <c:idx val="22"/>
          <c:order val="22"/>
          <c:tx>
            <c:strRef>
              <c:f>Data2020!$Y$80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Data2020!$Y$81:$Y$82</c:f>
            </c:numRef>
          </c:val>
          <c:extLst>
            <c:ext xmlns:c16="http://schemas.microsoft.com/office/drawing/2014/chart" uri="{C3380CC4-5D6E-409C-BE32-E72D297353CC}">
              <c16:uniqueId val="{0000001F-F080-47DB-8A86-56CCE3D01051}"/>
            </c:ext>
          </c:extLst>
        </c:ser>
        <c:ser>
          <c:idx val="23"/>
          <c:order val="23"/>
          <c:tx>
            <c:strRef>
              <c:f>Data2020!$Z$80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Data2020!$Z$81:$Z$82</c:f>
            </c:numRef>
          </c:val>
          <c:extLst>
            <c:ext xmlns:c16="http://schemas.microsoft.com/office/drawing/2014/chart" uri="{C3380CC4-5D6E-409C-BE32-E72D297353CC}">
              <c16:uniqueId val="{00000020-F080-47DB-8A86-56CCE3D01051}"/>
            </c:ext>
          </c:extLst>
        </c:ser>
        <c:ser>
          <c:idx val="24"/>
          <c:order val="24"/>
          <c:tx>
            <c:strRef>
              <c:f>Data2020!$AA$80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Data2020!$AA$81:$AA$82</c:f>
            </c:numRef>
          </c:val>
          <c:extLst>
            <c:ext xmlns:c16="http://schemas.microsoft.com/office/drawing/2014/chart" uri="{C3380CC4-5D6E-409C-BE32-E72D297353CC}">
              <c16:uniqueId val="{00000021-F080-47DB-8A86-56CCE3D01051}"/>
            </c:ext>
          </c:extLst>
        </c:ser>
        <c:ser>
          <c:idx val="25"/>
          <c:order val="25"/>
          <c:tx>
            <c:strRef>
              <c:f>Data2020!$AB$80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Data2020!$AB$81:$AB$82</c:f>
            </c:numRef>
          </c:val>
          <c:extLst>
            <c:ext xmlns:c16="http://schemas.microsoft.com/office/drawing/2014/chart" uri="{C3380CC4-5D6E-409C-BE32-E72D297353CC}">
              <c16:uniqueId val="{00000022-F080-47DB-8A86-56CCE3D01051}"/>
            </c:ext>
          </c:extLst>
        </c:ser>
        <c:ser>
          <c:idx val="26"/>
          <c:order val="26"/>
          <c:tx>
            <c:strRef>
              <c:f>Data2020!$AC$80</c:f>
              <c:strCache>
                <c:ptCount val="1"/>
                <c:pt idx="0">
                  <c:v>Total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4-F080-47DB-8A86-56CCE3D01051}"/>
              </c:ext>
            </c:extLst>
          </c:dPt>
          <c:dPt>
            <c:idx val="1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26-F080-47DB-8A86-56CCE3D0105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F080-47DB-8A86-56CCE3D01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Data2020!$AC$81:$AC$82</c:f>
              <c:numCache>
                <c:formatCode>_ * #,##0_ ;_ * \-#,##0_ ;_ * "-"??_ ;_ @_ </c:formatCode>
                <c:ptCount val="2"/>
                <c:pt idx="0">
                  <c:v>22091</c:v>
                </c:pt>
                <c:pt idx="1">
                  <c:v>9872.7000000000007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080-47DB-8A86-56CCE3D01051}"/>
            </c:ext>
          </c:extLst>
        </c:ser>
        <c:ser>
          <c:idx val="27"/>
          <c:order val="27"/>
          <c:tx>
            <c:strRef>
              <c:f>Data2020!$AD$80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Data2020!$AD$81:$AD$82</c:f>
              <c:numCache>
                <c:formatCode>_ * #,##0_ ;_ * \-#,##0_ ;_ * "-"??_ ;_ @_ </c:formatCode>
                <c:ptCount val="2"/>
                <c:pt idx="0">
                  <c:v>849.65384615384619</c:v>
                </c:pt>
                <c:pt idx="1">
                  <c:v>379.71923076923082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080-47DB-8A86-56CCE3D010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13806168965692E-2"/>
          <c:y val="0.1988915963509677"/>
          <c:w val="0.90109687508573622"/>
          <c:h val="0.7030122641319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Data2020!$B$84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Data2020!$O$83:$AE$83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Data2020!$O$84:$AE$84</c:f>
              <c:numCache>
                <c:formatCode>_ * #,##0_ ;_ * \-#,##0_ ;_ * "-"??_ ;_ @_ </c:formatCode>
                <c:ptCount val="3"/>
                <c:pt idx="0">
                  <c:v>2953.8</c:v>
                </c:pt>
                <c:pt idx="1">
                  <c:v>113.60769230769232</c:v>
                </c:pt>
                <c:pt idx="2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9-4A0C-997C-BE44718EC5CD}"/>
            </c:ext>
          </c:extLst>
        </c:ser>
        <c:ser>
          <c:idx val="1"/>
          <c:order val="1"/>
          <c:tx>
            <c:strRef>
              <c:f>Data2020!$B$85</c:f>
              <c:strCache>
                <c:ptCount val="1"/>
                <c:pt idx="0">
                  <c:v>FTE external contractors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Data2020!$O$83:$AE$83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Data2020!$O$85:$AE$85</c:f>
              <c:numCache>
                <c:formatCode>_ * #,##0_ ;_ * \-#,##0_ ;_ * "-"??_ ;_ @_ </c:formatCode>
                <c:ptCount val="3"/>
                <c:pt idx="0">
                  <c:v>589.29999999999995</c:v>
                </c:pt>
                <c:pt idx="1">
                  <c:v>22.665384615384614</c:v>
                </c:pt>
                <c:pt idx="2" formatCode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9-4A0C-997C-BE44718EC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6496"/>
        <c:axId val="279186888"/>
      </c:barChart>
      <c:catAx>
        <c:axId val="27918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79186888"/>
        <c:crosses val="autoZero"/>
        <c:auto val="1"/>
        <c:lblAlgn val="ctr"/>
        <c:lblOffset val="100"/>
        <c:noMultiLvlLbl val="0"/>
      </c:catAx>
      <c:valAx>
        <c:axId val="27918688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791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69065633896914"/>
          <c:y val="0.28217080139576434"/>
          <c:w val="0.30615992952638327"/>
          <c:h val="0.25619323952092093"/>
        </c:manualLayout>
      </c:layout>
      <c:overlay val="0"/>
      <c:txPr>
        <a:bodyPr/>
        <a:lstStyle/>
        <a:p>
          <a:pPr>
            <a:defRPr sz="16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383012364418"/>
          <c:y val="0.15047126219517254"/>
          <c:w val="0.87225129116924893"/>
          <c:h val="0.77298895608144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2010-à-20'!$A$3</c:f>
              <c:strCache>
                <c:ptCount val="1"/>
                <c:pt idx="0">
                  <c:v>2010 (17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9.9071213870697873E-3"/>
                  <c:y val="-2.8985501232350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2010-à-20'!$B$3:$C$3</c:f>
              <c:numCache>
                <c:formatCode>General</c:formatCode>
                <c:ptCount val="2"/>
                <c:pt idx="0" formatCode="_ * #,##0_ ;_ * \-#,##0_ ;_ * &quot;-&quot;??_ ;_ @_ ">
                  <c:v>13889</c:v>
                </c:pt>
                <c:pt idx="1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D-4E92-B8A1-789274425003}"/>
            </c:ext>
          </c:extLst>
        </c:ser>
        <c:ser>
          <c:idx val="1"/>
          <c:order val="1"/>
          <c:tx>
            <c:strRef>
              <c:f>'Comparaison 2010-à-20'!$A$4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558308284914769E-2"/>
                  <c:y val="-1.5810273399463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2010-à-20'!$B$4:$C$4</c:f>
              <c:numCache>
                <c:formatCode>0</c:formatCode>
                <c:ptCount val="2"/>
                <c:pt idx="0" formatCode="_ * #,##0_ ;_ * \-#,##0_ ;_ * &quot;-&quot;??_ ;_ @_ ">
                  <c:v>21530</c:v>
                </c:pt>
                <c:pt idx="1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2D-4E92-B8A1-789274425003}"/>
            </c:ext>
          </c:extLst>
        </c:ser>
        <c:ser>
          <c:idx val="2"/>
          <c:order val="2"/>
          <c:tx>
            <c:strRef>
              <c:f>'Comparaison 2010-à-20'!$A$5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651186897844967E-3"/>
                  <c:y val="5.27009113315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2010-à-20'!$B$5:$C$5</c:f>
              <c:numCache>
                <c:formatCode>General</c:formatCode>
                <c:ptCount val="2"/>
                <c:pt idx="0" formatCode="_ * #,##0_ ;_ * \-#,##0_ ;_ * &quot;-&quot;??_ ;_ @_ ">
                  <c:v>21460</c:v>
                </c:pt>
                <c:pt idx="1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2D-4E92-B8A1-789274425003}"/>
            </c:ext>
          </c:extLst>
        </c:ser>
        <c:ser>
          <c:idx val="3"/>
          <c:order val="3"/>
          <c:tx>
            <c:strRef>
              <c:f>'Comparaison 2010-à-20'!$A$6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2010-à-20'!$B$6:$C$6</c:f>
              <c:numCache>
                <c:formatCode>General</c:formatCode>
                <c:ptCount val="2"/>
                <c:pt idx="0" formatCode="_ * #,##0_ ;_ * \-#,##0_ ;_ * &quot;-&quot;??_ ;_ @_ ">
                  <c:v>22487</c:v>
                </c:pt>
                <c:pt idx="1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2D-4E92-B8A1-789274425003}"/>
            </c:ext>
          </c:extLst>
        </c:ser>
        <c:ser>
          <c:idx val="4"/>
          <c:order val="4"/>
          <c:tx>
            <c:strRef>
              <c:f>'Comparaison 2010-à-20'!$A$7</c:f>
              <c:strCache>
                <c:ptCount val="1"/>
                <c:pt idx="0">
                  <c:v>2015 (22 NBs)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2010-à-20'!$B$7:$C$7</c:f>
              <c:numCache>
                <c:formatCode>General</c:formatCode>
                <c:ptCount val="2"/>
                <c:pt idx="0" formatCode="_ * #,##0_ ;_ * \-#,##0_ ;_ * &quot;-&quot;??_ ;_ @_ ">
                  <c:v>21037</c:v>
                </c:pt>
                <c:pt idx="1">
                  <c:v>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2D-4E92-B8A1-789274425003}"/>
            </c:ext>
          </c:extLst>
        </c:ser>
        <c:ser>
          <c:idx val="5"/>
          <c:order val="5"/>
          <c:tx>
            <c:strRef>
              <c:f>'Comparaison 2010-à-20'!$A$8</c:f>
              <c:strCache>
                <c:ptCount val="1"/>
                <c:pt idx="0">
                  <c:v>2016 (21 NBs)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008000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c:spPr>
            <c:extLst>
              <c:ext xmlns:c16="http://schemas.microsoft.com/office/drawing/2014/chart" uri="{C3380CC4-5D6E-409C-BE32-E72D297353CC}">
                <c16:uniqueId val="{00000009-402D-4E92-B8A1-789274425003}"/>
              </c:ext>
            </c:extLst>
          </c:dPt>
          <c:dLbls>
            <c:dLbl>
              <c:idx val="0"/>
              <c:layout>
                <c:manualLayout>
                  <c:x val="3.3023737956898737E-3"/>
                  <c:y val="-1.5810273399463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2010-à-20'!$B$8:$C$8</c:f>
              <c:numCache>
                <c:formatCode>0</c:formatCode>
                <c:ptCount val="2"/>
                <c:pt idx="0" formatCode="_ * #,##0_ ;_ * \-#,##0_ ;_ * &quot;-&quot;??_ ;_ @_ ">
                  <c:v>19763</c:v>
                </c:pt>
                <c:pt idx="1">
                  <c:v>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2D-4E92-B8A1-789274425003}"/>
            </c:ext>
          </c:extLst>
        </c:ser>
        <c:ser>
          <c:idx val="6"/>
          <c:order val="6"/>
          <c:tx>
            <c:strRef>
              <c:f>'Comparaison 2010-à-20'!$A$9</c:f>
              <c:strCache>
                <c:ptCount val="1"/>
                <c:pt idx="0">
                  <c:v>2017 (24 NBs)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3023737956899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2010-à-20'!$B$9:$C$9</c:f>
              <c:numCache>
                <c:formatCode>General</c:formatCode>
                <c:ptCount val="2"/>
                <c:pt idx="0" formatCode="_ * #,##0_ ;_ * \-#,##0_ ;_ * &quot;-&quot;??_ ;_ @_ ">
                  <c:v>19775</c:v>
                </c:pt>
                <c:pt idx="1">
                  <c:v>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2D-4E92-B8A1-789274425003}"/>
            </c:ext>
          </c:extLst>
        </c:ser>
        <c:ser>
          <c:idx val="7"/>
          <c:order val="7"/>
          <c:tx>
            <c:strRef>
              <c:f>'Comparaison 2010-à-20'!$A$10</c:f>
              <c:strCache>
                <c:ptCount val="1"/>
                <c:pt idx="0">
                  <c:v>2018 (23 NBs)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4.9535606935348407E-3"/>
                  <c:y val="-7.9051366997319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2010-à-20'!$B$10:$C$10</c:f>
              <c:numCache>
                <c:formatCode>0</c:formatCode>
                <c:ptCount val="2"/>
                <c:pt idx="0" formatCode="_ * #,##0_ ;_ * \-#,##0_ ;_ * &quot;-&quot;??_ ;_ @_ ">
                  <c:v>18784</c:v>
                </c:pt>
                <c:pt idx="1">
                  <c:v>722.46153846153845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2D-4E92-B8A1-789274425003}"/>
            </c:ext>
          </c:extLst>
        </c:ser>
        <c:ser>
          <c:idx val="8"/>
          <c:order val="8"/>
          <c:tx>
            <c:strRef>
              <c:f>'Comparaison 2010-à-20'!$A$11</c:f>
              <c:strCache>
                <c:ptCount val="1"/>
                <c:pt idx="0">
                  <c:v>2019 (23 NBs)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06924102739183E-3"/>
                  <c:y val="3.0458636942799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0099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2010-à-20'!$B$11:$C$11</c:f>
              <c:numCache>
                <c:formatCode>General</c:formatCode>
                <c:ptCount val="2"/>
                <c:pt idx="0" formatCode="_ * #,##0_ ;_ * \-#,##0_ ;_ * &quot;-&quot;??_ ;_ @_ ">
                  <c:v>18082</c:v>
                </c:pt>
                <c:pt idx="1">
                  <c:v>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2D-4E92-B8A1-789274425003}"/>
            </c:ext>
          </c:extLst>
        </c:ser>
        <c:ser>
          <c:idx val="9"/>
          <c:order val="9"/>
          <c:tx>
            <c:strRef>
              <c:f>'Comparaison 2010-à-20'!$A$12</c:f>
              <c:strCache>
                <c:ptCount val="1"/>
                <c:pt idx="0">
                  <c:v>2020 (26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2010-à-20'!$B$12:$C$12</c:f>
              <c:numCache>
                <c:formatCode>0</c:formatCode>
                <c:ptCount val="2"/>
                <c:pt idx="0" formatCode="_ * #,##0_ ;_ * \-#,##0_ ;_ * &quot;-&quot;??_ ;_ @_ ">
                  <c:v>18784</c:v>
                </c:pt>
                <c:pt idx="1">
                  <c:v>722.46153846153845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02D-4E92-B8A1-7892744250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0001200"/>
        <c:axId val="280001592"/>
      </c:barChart>
      <c:catAx>
        <c:axId val="28000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80001592"/>
        <c:crosses val="autoZero"/>
        <c:auto val="1"/>
        <c:lblAlgn val="ctr"/>
        <c:lblOffset val="100"/>
        <c:noMultiLvlLbl val="0"/>
      </c:catAx>
      <c:valAx>
        <c:axId val="28000159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8000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69003784921133"/>
          <c:y val="0.17481315177519455"/>
          <c:w val="0.1739364178631379"/>
          <c:h val="0.54027770890464888"/>
        </c:manualLayout>
      </c:layout>
      <c:overlay val="0"/>
      <c:txPr>
        <a:bodyPr/>
        <a:lstStyle/>
        <a:p>
          <a:pPr>
            <a:defRPr sz="1200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4356048071413E-2"/>
          <c:y val="6.0746451290839672E-2"/>
          <c:w val="0.89858873647861159"/>
          <c:h val="0.77996906848644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2020'!$B$259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2020'!$B$260:$B$262</c:f>
              <c:numCache>
                <c:formatCode>_ * #,##0_ ;_ * \-#,##0_ ;_ * "-"??_ ;_ @_ </c:formatCode>
                <c:ptCount val="3"/>
                <c:pt idx="0">
                  <c:v>2438</c:v>
                </c:pt>
                <c:pt idx="1">
                  <c:v>648</c:v>
                </c:pt>
                <c:pt idx="2">
                  <c:v>457.3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D-475E-8A85-EF5E1B920BBF}"/>
            </c:ext>
          </c:extLst>
        </c:ser>
        <c:ser>
          <c:idx val="1"/>
          <c:order val="1"/>
          <c:tx>
            <c:strRef>
              <c:f>'Graphs 2020'!$C$259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2020'!$C$260:$C$262</c:f>
              <c:numCache>
                <c:formatCode>_ * #,##0_ ;_ * \-#,##0_ ;_ * "-"??_ ;_ @_ </c:formatCode>
                <c:ptCount val="3"/>
                <c:pt idx="0">
                  <c:v>487.6</c:v>
                </c:pt>
                <c:pt idx="1">
                  <c:v>92.571428571428569</c:v>
                </c:pt>
                <c:pt idx="2">
                  <c:v>41.572727272727271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D-475E-8A85-EF5E1B920BBF}"/>
            </c:ext>
          </c:extLst>
        </c:ser>
        <c:ser>
          <c:idx val="2"/>
          <c:order val="2"/>
          <c:tx>
            <c:strRef>
              <c:f>'Graphs 2020'!$D$259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2020'!$D$260:$D$262</c:f>
              <c:numCache>
                <c:formatCode>General</c:formatCode>
                <c:ptCount val="3"/>
                <c:pt idx="0">
                  <c:v>111</c:v>
                </c:pt>
                <c:pt idx="1">
                  <c:v>42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3D-475E-8A85-EF5E1B920BBF}"/>
            </c:ext>
          </c:extLst>
        </c:ser>
        <c:ser>
          <c:idx val="3"/>
          <c:order val="3"/>
          <c:tx>
            <c:strRef>
              <c:f>'Graphs 2020'!$E$259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2020'!$E$260:$E$262</c:f>
              <c:numCache>
                <c:formatCode>General</c:formatCode>
                <c:ptCount val="3"/>
                <c:pt idx="0">
                  <c:v>890</c:v>
                </c:pt>
                <c:pt idx="1">
                  <c:v>180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3D-475E-8A85-EF5E1B920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98848"/>
        <c:axId val="279999240"/>
      </c:barChart>
      <c:catAx>
        <c:axId val="27999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279999240"/>
        <c:crosses val="autoZero"/>
        <c:auto val="1"/>
        <c:lblAlgn val="ctr"/>
        <c:lblOffset val="100"/>
        <c:noMultiLvlLbl val="0"/>
      </c:catAx>
      <c:valAx>
        <c:axId val="279999240"/>
        <c:scaling>
          <c:orientation val="minMax"/>
          <c:min val="0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0080"/>
                </a:solidFill>
              </a:defRPr>
            </a:pPr>
            <a:endParaRPr lang="en-US"/>
          </a:p>
        </c:txPr>
        <c:crossAx val="27999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20609923759511"/>
          <c:y val="0.19593358121901433"/>
          <c:w val="0.15076805054540596"/>
          <c:h val="0.40894284047827356"/>
        </c:manualLayout>
      </c:layout>
      <c:overlay val="0"/>
      <c:txPr>
        <a:bodyPr/>
        <a:lstStyle/>
        <a:p>
          <a:pPr>
            <a:defRPr sz="1600" b="0">
              <a:solidFill>
                <a:srgbClr val="000099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03785603959062E-2"/>
          <c:y val="9.1353761530823321E-2"/>
          <c:w val="0.95839242879208186"/>
          <c:h val="0.775005557660997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'Comparaison 2010-à-20'!$B$118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101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'Comparaison 2010-à-20'!$A$119:$A$128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'Comparaison 2010-à-20'!$B$119:$B$128</c:f>
              <c:numCache>
                <c:formatCode>General</c:formatCode>
                <c:ptCount val="10"/>
                <c:pt idx="0">
                  <c:v>770</c:v>
                </c:pt>
                <c:pt idx="1">
                  <c:v>688</c:v>
                </c:pt>
                <c:pt idx="2">
                  <c:v>1291</c:v>
                </c:pt>
                <c:pt idx="3">
                  <c:v>1619</c:v>
                </c:pt>
                <c:pt idx="4">
                  <c:v>1692</c:v>
                </c:pt>
                <c:pt idx="5">
                  <c:v>1816</c:v>
                </c:pt>
                <c:pt idx="6">
                  <c:v>2183</c:v>
                </c:pt>
                <c:pt idx="7">
                  <c:v>2605</c:v>
                </c:pt>
                <c:pt idx="8">
                  <c:v>2726</c:v>
                </c:pt>
                <c:pt idx="9">
                  <c:v>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9-4966-AC2C-264EDCAA0398}"/>
            </c:ext>
          </c:extLst>
        </c:ser>
        <c:ser>
          <c:idx val="1"/>
          <c:order val="1"/>
          <c:tx>
            <c:strRef>
              <c:f>'Comparaison 2010-à-20'!$C$118</c:f>
              <c:strCache>
                <c:ptCount val="1"/>
                <c:pt idx="0">
                  <c:v>FTE external contractors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'Comparaison 2010-à-20'!$A$119:$A$128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'Comparaison 2010-à-20'!$C$119:$C$128</c:f>
              <c:numCache>
                <c:formatCode>General</c:formatCode>
                <c:ptCount val="10"/>
                <c:pt idx="0">
                  <c:v>310</c:v>
                </c:pt>
                <c:pt idx="1">
                  <c:v>277</c:v>
                </c:pt>
                <c:pt idx="2">
                  <c:v>739</c:v>
                </c:pt>
                <c:pt idx="3">
                  <c:v>627</c:v>
                </c:pt>
                <c:pt idx="4">
                  <c:v>606</c:v>
                </c:pt>
                <c:pt idx="5">
                  <c:v>535</c:v>
                </c:pt>
                <c:pt idx="6">
                  <c:v>623</c:v>
                </c:pt>
                <c:pt idx="7">
                  <c:v>531</c:v>
                </c:pt>
                <c:pt idx="8">
                  <c:v>583</c:v>
                </c:pt>
                <c:pt idx="9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9-4966-AC2C-264EDCAA0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0927392"/>
        <c:axId val="470928640"/>
      </c:barChart>
      <c:catAx>
        <c:axId val="4709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70928640"/>
        <c:crosses val="autoZero"/>
        <c:auto val="1"/>
        <c:lblAlgn val="ctr"/>
        <c:lblOffset val="100"/>
        <c:noMultiLvlLbl val="0"/>
      </c:catAx>
      <c:valAx>
        <c:axId val="470928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09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2371859862404378E-2"/>
          <c:y val="0.2054702255304966"/>
          <c:w val="0.33864143629917326"/>
          <c:h val="0.14870692472078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3630363036306E-2"/>
          <c:y val="5.7858984478481389E-2"/>
          <c:w val="0.9273927392739274"/>
          <c:h val="0.82616129327785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[1]Feuil1!$B$56:$B$59</c:f>
              <c:strCache>
                <c:ptCount val="4"/>
                <c:pt idx="0">
                  <c:v>Exp in 2021</c:v>
                </c:pt>
                <c:pt idx="1">
                  <c:v>Exp in 2022</c:v>
                </c:pt>
                <c:pt idx="2">
                  <c:v>Exp in 2023</c:v>
                </c:pt>
                <c:pt idx="3">
                  <c:v>Exp in 2024</c:v>
                </c:pt>
              </c:strCache>
            </c:strRef>
          </c:cat>
          <c:val>
            <c:numRef>
              <c:f>[1]Feuil1!$C$56:$C$59</c:f>
              <c:numCache>
                <c:formatCode>General</c:formatCode>
                <c:ptCount val="4"/>
                <c:pt idx="0">
                  <c:v>1309</c:v>
                </c:pt>
                <c:pt idx="1">
                  <c:v>1867</c:v>
                </c:pt>
                <c:pt idx="2">
                  <c:v>2876</c:v>
                </c:pt>
                <c:pt idx="3">
                  <c:v>9253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1-4C85-A65A-D9AABF185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71519248"/>
        <c:axId val="1471516336"/>
      </c:barChart>
      <c:catAx>
        <c:axId val="14715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471516336"/>
        <c:crosses val="autoZero"/>
        <c:auto val="1"/>
        <c:lblAlgn val="ctr"/>
        <c:lblOffset val="100"/>
        <c:noMultiLvlLbl val="0"/>
      </c:catAx>
      <c:valAx>
        <c:axId val="1471516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15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8489023244433E-2"/>
          <c:y val="0.12159670889917165"/>
          <c:w val="0.9273927392739274"/>
          <c:h val="0.753557159521726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5C-44CD-A700-1C5469A39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[1]Feuil1!$B$69:$B$72</c:f>
              <c:strCache>
                <c:ptCount val="4"/>
                <c:pt idx="0">
                  <c:v>Exp in 2021</c:v>
                </c:pt>
                <c:pt idx="1">
                  <c:v>Exp in 2022</c:v>
                </c:pt>
                <c:pt idx="2">
                  <c:v>Exp in 2023</c:v>
                </c:pt>
                <c:pt idx="3">
                  <c:v>Exp in 2024</c:v>
                </c:pt>
              </c:strCache>
            </c:strRef>
          </c:cat>
          <c:val>
            <c:numRef>
              <c:f>[1]Feuil1!$C$69:$C$72</c:f>
              <c:numCache>
                <c:formatCode>General</c:formatCode>
                <c:ptCount val="4"/>
                <c:pt idx="0">
                  <c:v>181</c:v>
                </c:pt>
                <c:pt idx="1">
                  <c:v>11897</c:v>
                </c:pt>
                <c:pt idx="2">
                  <c:v>240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C-44CD-A700-1C5469A39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599530304"/>
        <c:axId val="1599531968"/>
      </c:barChart>
      <c:catAx>
        <c:axId val="15995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599531968"/>
        <c:crosses val="autoZero"/>
        <c:auto val="1"/>
        <c:lblAlgn val="ctr"/>
        <c:lblOffset val="100"/>
        <c:noMultiLvlLbl val="0"/>
      </c:catAx>
      <c:valAx>
        <c:axId val="159953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95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3930555555555557"/>
          <c:w val="0.93888888888888888"/>
          <c:h val="0.7486654272382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'MDD expirat'!$M$1</c:f>
              <c:strCache>
                <c:ptCount val="1"/>
                <c:pt idx="0">
                  <c:v>Sept 2020 survey
29 NBs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'MDD expirat'!$L$2:$L$6</c:f>
              <c:strCache>
                <c:ptCount val="5"/>
                <c:pt idx="0">
                  <c:v>Exp in 2020</c:v>
                </c:pt>
                <c:pt idx="1">
                  <c:v>Exp in 2021</c:v>
                </c:pt>
                <c:pt idx="2">
                  <c:v>Exp in 2022</c:v>
                </c:pt>
                <c:pt idx="3">
                  <c:v>Exp in 2023</c:v>
                </c:pt>
                <c:pt idx="4">
                  <c:v>Exp in 2024</c:v>
                </c:pt>
              </c:strCache>
            </c:strRef>
          </c:cat>
          <c:val>
            <c:numRef>
              <c:f>'MDD expirat'!$M$2:$M$6</c:f>
              <c:numCache>
                <c:formatCode>General</c:formatCode>
                <c:ptCount val="5"/>
                <c:pt idx="0">
                  <c:v>594</c:v>
                </c:pt>
                <c:pt idx="1">
                  <c:v>1554</c:v>
                </c:pt>
                <c:pt idx="2">
                  <c:v>1848</c:v>
                </c:pt>
                <c:pt idx="3">
                  <c:v>2727</c:v>
                </c:pt>
                <c:pt idx="4">
                  <c:v>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9-463D-9FDB-613DE6BD30FE}"/>
            </c:ext>
          </c:extLst>
        </c:ser>
        <c:ser>
          <c:idx val="1"/>
          <c:order val="1"/>
          <c:tx>
            <c:strRef>
              <c:f>'MDD expirat'!$N$1</c:f>
              <c:strCache>
                <c:ptCount val="1"/>
                <c:pt idx="0">
                  <c:v>December 2020 survey
26 Team-NB NBs</c:v>
                </c:pt>
              </c:strCache>
            </c:strRef>
          </c:tx>
          <c:spPr>
            <a:solidFill>
              <a:srgbClr val="010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'MDD expirat'!$L$2:$L$6</c:f>
              <c:strCache>
                <c:ptCount val="5"/>
                <c:pt idx="0">
                  <c:v>Exp in 2020</c:v>
                </c:pt>
                <c:pt idx="1">
                  <c:v>Exp in 2021</c:v>
                </c:pt>
                <c:pt idx="2">
                  <c:v>Exp in 2022</c:v>
                </c:pt>
                <c:pt idx="3">
                  <c:v>Exp in 2023</c:v>
                </c:pt>
                <c:pt idx="4">
                  <c:v>Exp in 2024</c:v>
                </c:pt>
              </c:strCache>
            </c:strRef>
          </c:cat>
          <c:val>
            <c:numRef>
              <c:f>'MDD expirat'!$N$2:$N$6</c:f>
              <c:numCache>
                <c:formatCode>_ * #,##0_ ;_ * \-#,##0_ ;_ * "-"??_ ;_ @_ </c:formatCode>
                <c:ptCount val="5"/>
                <c:pt idx="1">
                  <c:v>1383</c:v>
                </c:pt>
                <c:pt idx="2">
                  <c:v>2079</c:v>
                </c:pt>
                <c:pt idx="3">
                  <c:v>3289</c:v>
                </c:pt>
                <c:pt idx="4">
                  <c:v>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9-463D-9FDB-613DE6BD3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6066976"/>
        <c:axId val="576070720"/>
      </c:barChart>
      <c:catAx>
        <c:axId val="5760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70720"/>
        <c:crosses val="autoZero"/>
        <c:auto val="1"/>
        <c:lblAlgn val="ctr"/>
        <c:lblOffset val="100"/>
        <c:noMultiLvlLbl val="0"/>
      </c:catAx>
      <c:valAx>
        <c:axId val="57607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60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59041888075198E-3"/>
          <c:y val="0.30330626032156544"/>
          <c:w val="0.68593394575678035"/>
          <c:h val="0.17534776902887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108848295538074"/>
          <c:w val="0.93888888888888888"/>
          <c:h val="0.7414261917937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'M:\team-nb\6-Members\Enregistrements en cours\Team-NB-Annual-Sector-Survey\MD-survey-2020\[Graphs-PPT-NBs-MDCG-20210304-tobeupdated.xlsx]Feuil1'!$B$28</c:f>
              <c:strCache>
                <c:ptCount val="1"/>
                <c:pt idx="0">
                  <c:v>MD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9-4D12-852A-E65DD9D53DB0}"/>
              </c:ext>
            </c:extLst>
          </c:dPt>
          <c:dPt>
            <c:idx val="2"/>
            <c:invertIfNegative val="0"/>
            <c:bubble3D val="0"/>
            <c:spPr>
              <a:pattFill prst="solidDmnd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9-4D12-852A-E65DD9D53DB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99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[1]Feuil1!$A$29:$A$31</c:f>
              <c:strCache>
                <c:ptCount val="3"/>
                <c:pt idx="0">
                  <c:v>Directives certificates</c:v>
                </c:pt>
                <c:pt idx="1">
                  <c:v>Regulations certificates</c:v>
                </c:pt>
                <c:pt idx="2">
                  <c:v>Regulations applications</c:v>
                </c:pt>
              </c:strCache>
            </c:strRef>
          </c:cat>
          <c:val>
            <c:numRef>
              <c:f>[1]Feuil1!$B$29:$B$31</c:f>
              <c:numCache>
                <c:formatCode>General</c:formatCode>
                <c:ptCount val="3"/>
                <c:pt idx="0">
                  <c:v>17383</c:v>
                </c:pt>
                <c:pt idx="1">
                  <c:v>181</c:v>
                </c:pt>
                <c:pt idx="2">
                  <c:v>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A9-4D12-852A-E65DD9D53DB0}"/>
            </c:ext>
          </c:extLst>
        </c:ser>
        <c:ser>
          <c:idx val="1"/>
          <c:order val="1"/>
          <c:tx>
            <c:strRef>
              <c:f>'M:\team-nb\6-Members\Enregistrements en cours\Team-NB-Annual-Sector-Survey\MD-survey-2020\[Graphs-PPT-NBs-MDCG-20210304-tobeupdated.xlsx]Feuil1'!$C$28</c:f>
              <c:strCache>
                <c:ptCount val="1"/>
                <c:pt idx="0">
                  <c:v>IVD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A9-4D12-852A-E65DD9D53DB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A9-4D12-852A-E65DD9D53DB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99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[1]Feuil1!$A$29:$A$31</c:f>
              <c:strCache>
                <c:ptCount val="3"/>
                <c:pt idx="0">
                  <c:v>Directives certificates</c:v>
                </c:pt>
                <c:pt idx="1">
                  <c:v>Regulations certificates</c:v>
                </c:pt>
                <c:pt idx="2">
                  <c:v>Regulations applications</c:v>
                </c:pt>
              </c:strCache>
            </c:strRef>
          </c:cat>
          <c:val>
            <c:numRef>
              <c:f>[1]Feuil1!$C$29:$C$31</c:f>
              <c:numCache>
                <c:formatCode>General</c:formatCode>
                <c:ptCount val="3"/>
                <c:pt idx="0">
                  <c:v>1064</c:v>
                </c:pt>
                <c:pt idx="1">
                  <c:v>6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A9-4D12-852A-E65DD9D53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3"/>
        <c:axId val="1471515088"/>
        <c:axId val="1471515920"/>
      </c:barChart>
      <c:catAx>
        <c:axId val="14715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515920"/>
        <c:crosses val="autoZero"/>
        <c:auto val="1"/>
        <c:lblAlgn val="ctr"/>
        <c:lblOffset val="100"/>
        <c:noMultiLvlLbl val="0"/>
      </c:catAx>
      <c:valAx>
        <c:axId val="1471515920"/>
        <c:scaling>
          <c:orientation val="minMax"/>
          <c:max val="18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15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03346456692919"/>
          <c:y val="0.25983741615631373"/>
          <c:w val="0.21689248988803933"/>
          <c:h val="0.1984959171770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BB5-4AAF-98D3-6C3099EAFCA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1BB5-4AAF-98D3-6C3099EAFCA7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1BB5-4AAF-98D3-6C3099EAFCA7}"/>
              </c:ext>
            </c:extLst>
          </c:dPt>
          <c:dLbls>
            <c:dLbl>
              <c:idx val="0"/>
              <c:layout>
                <c:manualLayout>
                  <c:x val="0.34823420604202432"/>
                  <c:y val="8.0121434820647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5-4AAF-98D3-6C3099EAFCA7}"/>
                </c:ext>
              </c:extLst>
            </c:dLbl>
            <c:dLbl>
              <c:idx val="1"/>
              <c:layout>
                <c:manualLayout>
                  <c:x val="-4.5377088913138346E-2"/>
                  <c:y val="-0.18327890267798816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5-4AAF-98D3-6C3099EAFCA7}"/>
                </c:ext>
              </c:extLst>
            </c:dLbl>
            <c:dLbl>
              <c:idx val="2"/>
              <c:layout>
                <c:manualLayout>
                  <c:x val="-0.32619266316569639"/>
                  <c:y val="5.0196325459317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5-4AAF-98D3-6C3099EAF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Data2020!$K$4:$K$7</c:f>
            </c:numRef>
          </c:val>
          <c:extLst>
            <c:ext xmlns:c16="http://schemas.microsoft.com/office/drawing/2014/chart" uri="{C3380CC4-5D6E-409C-BE32-E72D297353CC}">
              <c16:uniqueId val="{00000006-1BB5-4AAF-98D3-6C3099EAFCA7}"/>
            </c:ext>
          </c:extLst>
        </c:ser>
        <c:ser>
          <c:idx val="0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Data2020!$L$4:$L$7</c:f>
            </c:numRef>
          </c:val>
          <c:extLst>
            <c:ext xmlns:c16="http://schemas.microsoft.com/office/drawing/2014/chart" uri="{C3380CC4-5D6E-409C-BE32-E72D297353CC}">
              <c16:uniqueId val="{00000007-1BB5-4AAF-98D3-6C3099EAFCA7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Data2020!$M$4:$M$7</c:f>
            </c:numRef>
          </c:val>
          <c:extLst>
            <c:ext xmlns:c16="http://schemas.microsoft.com/office/drawing/2014/chart" uri="{C3380CC4-5D6E-409C-BE32-E72D297353CC}">
              <c16:uniqueId val="{00000008-1BB5-4AAF-98D3-6C3099EAFCA7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Data2020!$N$4:$N$7</c:f>
            </c:numRef>
          </c:val>
          <c:extLst>
            <c:ext xmlns:c16="http://schemas.microsoft.com/office/drawing/2014/chart" uri="{C3380CC4-5D6E-409C-BE32-E72D297353CC}">
              <c16:uniqueId val="{00000009-1BB5-4AAF-98D3-6C3099EAFCA7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Data2020!$O$4:$O$7</c:f>
            </c:numRef>
          </c:val>
          <c:extLst>
            <c:ext xmlns:c16="http://schemas.microsoft.com/office/drawing/2014/chart" uri="{C3380CC4-5D6E-409C-BE32-E72D297353CC}">
              <c16:uniqueId val="{0000000A-1BB5-4AAF-98D3-6C3099EAFCA7}"/>
            </c:ext>
          </c:extLst>
        </c:ser>
        <c:ser>
          <c:idx val="5"/>
          <c:order val="5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1BB5-4AAF-98D3-6C3099EAFCA7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</c:spPr>
            <c:extLst>
              <c:ext xmlns:c16="http://schemas.microsoft.com/office/drawing/2014/chart" uri="{C3380CC4-5D6E-409C-BE32-E72D297353CC}">
                <c16:uniqueId val="{0000000E-1BB5-4AAF-98D3-6C3099EAFCA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0-1BB5-4AAF-98D3-6C3099EAFCA7}"/>
              </c:ext>
            </c:extLst>
          </c:dPt>
          <c:dLbls>
            <c:dLbl>
              <c:idx val="1"/>
              <c:layout>
                <c:manualLayout>
                  <c:x val="0.10719175305789479"/>
                  <c:y val="4.69653903731101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7884061129244"/>
                      <c:h val="0.12576478585995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BB5-4AAF-98D3-6C3099EAFCA7}"/>
                </c:ext>
              </c:extLst>
            </c:dLbl>
            <c:dLbl>
              <c:idx val="3"/>
              <c:layout>
                <c:manualLayout>
                  <c:x val="-0.12780454808013864"/>
                  <c:y val="3.37595971815555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B5-4AAF-98D3-6C3099EAF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Data2020!$P$4:$P$7</c:f>
            </c:numRef>
          </c:val>
          <c:extLst>
            <c:ext xmlns:c16="http://schemas.microsoft.com/office/drawing/2014/chart" uri="{C3380CC4-5D6E-409C-BE32-E72D297353CC}">
              <c16:uniqueId val="{00000011-1BB5-4AAF-98D3-6C3099EAFCA7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Data2020!$Q$4:$Q$7</c:f>
            </c:numRef>
          </c:val>
          <c:extLst>
            <c:ext xmlns:c16="http://schemas.microsoft.com/office/drawing/2014/chart" uri="{C3380CC4-5D6E-409C-BE32-E72D297353CC}">
              <c16:uniqueId val="{00000012-1BB5-4AAF-98D3-6C3099EAFCA7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Data2020!$R$4:$R$7</c:f>
            </c:numRef>
          </c:val>
          <c:extLst>
            <c:ext xmlns:c16="http://schemas.microsoft.com/office/drawing/2014/chart" uri="{C3380CC4-5D6E-409C-BE32-E72D297353CC}">
              <c16:uniqueId val="{00000013-1BB5-4AAF-98D3-6C3099EAFCA7}"/>
            </c:ext>
          </c:extLst>
        </c:ser>
        <c:ser>
          <c:idx val="8"/>
          <c:order val="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Data2020!$S$4:$S$7</c:f>
            </c:numRef>
          </c:val>
          <c:extLst>
            <c:ext xmlns:c16="http://schemas.microsoft.com/office/drawing/2014/chart" uri="{C3380CC4-5D6E-409C-BE32-E72D297353CC}">
              <c16:uniqueId val="{00000014-1BB5-4AAF-98D3-6C3099EAFCA7}"/>
            </c:ext>
          </c:extLst>
        </c:ser>
        <c:ser>
          <c:idx val="9"/>
          <c:order val="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Data2020!$T$4:$T$7</c:f>
            </c:numRef>
          </c:val>
          <c:extLst>
            <c:ext xmlns:c16="http://schemas.microsoft.com/office/drawing/2014/chart" uri="{C3380CC4-5D6E-409C-BE32-E72D297353CC}">
              <c16:uniqueId val="{00000015-1BB5-4AAF-98D3-6C3099EAFCA7}"/>
            </c:ext>
          </c:extLst>
        </c:ser>
        <c:ser>
          <c:idx val="10"/>
          <c:order val="1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Data2020!$U$4:$U$7</c:f>
            </c:numRef>
          </c:val>
          <c:extLst>
            <c:ext xmlns:c16="http://schemas.microsoft.com/office/drawing/2014/chart" uri="{C3380CC4-5D6E-409C-BE32-E72D297353CC}">
              <c16:uniqueId val="{00000016-1BB5-4AAF-98D3-6C3099EAFCA7}"/>
            </c:ext>
          </c:extLst>
        </c:ser>
        <c:ser>
          <c:idx val="11"/>
          <c:order val="1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Data2020!$V$4:$V$7</c:f>
            </c:numRef>
          </c:val>
          <c:extLst>
            <c:ext xmlns:c16="http://schemas.microsoft.com/office/drawing/2014/chart" uri="{C3380CC4-5D6E-409C-BE32-E72D297353CC}">
              <c16:uniqueId val="{00000017-1BB5-4AAF-98D3-6C3099EAFCA7}"/>
            </c:ext>
          </c:extLst>
        </c:ser>
        <c:ser>
          <c:idx val="12"/>
          <c:order val="1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Data2020!$W$4:$W$7</c:f>
            </c:numRef>
          </c:val>
          <c:extLst>
            <c:ext xmlns:c16="http://schemas.microsoft.com/office/drawing/2014/chart" uri="{C3380CC4-5D6E-409C-BE32-E72D297353CC}">
              <c16:uniqueId val="{00000018-1BB5-4AAF-98D3-6C3099EAFCA7}"/>
            </c:ext>
          </c:extLst>
        </c:ser>
        <c:ser>
          <c:idx val="13"/>
          <c:order val="1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Data2020!$X$4:$X$7</c:f>
            </c:numRef>
          </c:val>
          <c:extLst>
            <c:ext xmlns:c16="http://schemas.microsoft.com/office/drawing/2014/chart" uri="{C3380CC4-5D6E-409C-BE32-E72D297353CC}">
              <c16:uniqueId val="{00000019-1BB5-4AAF-98D3-6C3099EAFCA7}"/>
            </c:ext>
          </c:extLst>
        </c:ser>
        <c:ser>
          <c:idx val="14"/>
          <c:order val="1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Data2020!$Y$4:$Y$7</c:f>
            </c:numRef>
          </c:val>
          <c:extLst>
            <c:ext xmlns:c16="http://schemas.microsoft.com/office/drawing/2014/chart" uri="{C3380CC4-5D6E-409C-BE32-E72D297353CC}">
              <c16:uniqueId val="{0000001A-1BB5-4AAF-98D3-6C3099EAFCA7}"/>
            </c:ext>
          </c:extLst>
        </c:ser>
        <c:ser>
          <c:idx val="15"/>
          <c:order val="1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Data2020!$Z$4:$Z$7</c:f>
            </c:numRef>
          </c:val>
          <c:extLst>
            <c:ext xmlns:c16="http://schemas.microsoft.com/office/drawing/2014/chart" uri="{C3380CC4-5D6E-409C-BE32-E72D297353CC}">
              <c16:uniqueId val="{0000001B-1BB5-4AAF-98D3-6C3099EAFCA7}"/>
            </c:ext>
          </c:extLst>
        </c:ser>
        <c:ser>
          <c:idx val="16"/>
          <c:order val="1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Data2020!$AA$4:$AA$7</c:f>
            </c:numRef>
          </c:val>
          <c:extLst>
            <c:ext xmlns:c16="http://schemas.microsoft.com/office/drawing/2014/chart" uri="{C3380CC4-5D6E-409C-BE32-E72D297353CC}">
              <c16:uniqueId val="{0000001C-1BB5-4AAF-98D3-6C3099EAFCA7}"/>
            </c:ext>
          </c:extLst>
        </c:ser>
        <c:ser>
          <c:idx val="17"/>
          <c:order val="1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Data2020!$AB$4:$AB$7</c:f>
            </c:numRef>
          </c:val>
          <c:extLst>
            <c:ext xmlns:c16="http://schemas.microsoft.com/office/drawing/2014/chart" uri="{C3380CC4-5D6E-409C-BE32-E72D297353CC}">
              <c16:uniqueId val="{0000001D-1BB5-4AAF-98D3-6C3099EAFCA7}"/>
            </c:ext>
          </c:extLst>
        </c:ser>
        <c:ser>
          <c:idx val="18"/>
          <c:order val="18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1BB5-4AAF-98D3-6C3099EAFCA7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21-1BB5-4AAF-98D3-6C3099EAFCA7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1BB5-4AAF-98D3-6C3099EAFCA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BB5-4AAF-98D3-6C3099EAFCA7}"/>
                </c:ext>
              </c:extLst>
            </c:dLbl>
            <c:dLbl>
              <c:idx val="1"/>
              <c:layout>
                <c:manualLayout>
                  <c:x val="0.17264388111214285"/>
                  <c:y val="5.15801097701749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BB5-4AAF-98D3-6C3099EAFCA7}"/>
                </c:ext>
              </c:extLst>
            </c:dLbl>
            <c:dLbl>
              <c:idx val="2"/>
              <c:layout>
                <c:manualLayout>
                  <c:x val="1.6407766354861535E-4"/>
                  <c:y val="-0.21791086692309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BB5-4AAF-98D3-6C3099EAFCA7}"/>
                </c:ext>
              </c:extLst>
            </c:dLbl>
            <c:dLbl>
              <c:idx val="3"/>
              <c:layout>
                <c:manualLayout>
                  <c:x val="-0.14151312148619274"/>
                  <c:y val="5.42294798385155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BB5-4AAF-98D3-6C3099EAF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Data2020!$AC$4:$AC$7</c:f>
              <c:numCache>
                <c:formatCode>_ * #,##0_ ;_ * \-#,##0_ ;_ * "-"??_ ;_ @_ </c:formatCode>
                <c:ptCount val="4"/>
                <c:pt idx="0">
                  <c:v>0</c:v>
                </c:pt>
                <c:pt idx="1">
                  <c:v>506</c:v>
                </c:pt>
                <c:pt idx="2">
                  <c:v>16751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1BB5-4AAF-98D3-6C3099EAFCA7}"/>
            </c:ext>
          </c:extLst>
        </c:ser>
        <c:ser>
          <c:idx val="19"/>
          <c:order val="1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Data2020!$AD$4:$AD$7</c:f>
              <c:numCache>
                <c:formatCode>_ * #,##0_ ;_ * \-#,##0_ ;_ * "-"??_ ;_ @_ </c:formatCode>
                <c:ptCount val="4"/>
                <c:pt idx="1">
                  <c:v>19.46153846153846</c:v>
                </c:pt>
                <c:pt idx="2">
                  <c:v>644.26923076923072</c:v>
                </c:pt>
                <c:pt idx="3">
                  <c:v>42.653846153846153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1BB5-4AAF-98D3-6C3099EAFCA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9E6D-474E-B7B8-1597DC775DEE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9E6D-474E-B7B8-1597DC775DE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E6D-474E-B7B8-1597DC775DEE}"/>
              </c:ext>
            </c:extLst>
          </c:dPt>
          <c:dLbls>
            <c:dLbl>
              <c:idx val="0"/>
              <c:layout>
                <c:manualLayout>
                  <c:x val="-8.070220068645266E-2"/>
                  <c:y val="-0.17309064953604569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D-474E-B7B8-1597DC775DEE}"/>
                </c:ext>
              </c:extLst>
            </c:dLbl>
            <c:dLbl>
              <c:idx val="1"/>
              <c:layout>
                <c:manualLayout>
                  <c:x val="-0.24486715122148192"/>
                  <c:y val="0.21212266828530801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D-474E-B7B8-1597DC775DEE}"/>
                </c:ext>
              </c:extLst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6D-474E-B7B8-1597DC775DEE}"/>
                </c:ext>
              </c:extLst>
            </c:dLbl>
            <c:dLbl>
              <c:idx val="3"/>
              <c:layout>
                <c:manualLayout>
                  <c:x val="0.32781021603068849"/>
                  <c:y val="5.946062149083612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80"/>
                        </a:solidFill>
                      </a:rPr>
                      <a:t>Annex 5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6D-474E-B7B8-1597DC775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Data2020!$V$9:$V$12</c:f>
            </c:numRef>
          </c:val>
          <c:extLst>
            <c:ext xmlns:c16="http://schemas.microsoft.com/office/drawing/2014/chart" uri="{C3380CC4-5D6E-409C-BE32-E72D297353CC}">
              <c16:uniqueId val="{00000007-9E6D-474E-B7B8-1597DC775DEE}"/>
            </c:ext>
          </c:extLst>
        </c:ser>
        <c:ser>
          <c:idx val="0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Data2020!$W$9:$W$12</c:f>
            </c:numRef>
          </c:val>
          <c:extLst>
            <c:ext xmlns:c16="http://schemas.microsoft.com/office/drawing/2014/chart" uri="{C3380CC4-5D6E-409C-BE32-E72D297353CC}">
              <c16:uniqueId val="{00000008-9E6D-474E-B7B8-1597DC775DEE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Data2020!$X$9:$X$12</c:f>
            </c:numRef>
          </c:val>
          <c:extLst>
            <c:ext xmlns:c16="http://schemas.microsoft.com/office/drawing/2014/chart" uri="{C3380CC4-5D6E-409C-BE32-E72D297353CC}">
              <c16:uniqueId val="{00000009-9E6D-474E-B7B8-1597DC775DEE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Data2020!$Y$9:$Y$12</c:f>
            </c:numRef>
          </c:val>
          <c:extLst>
            <c:ext xmlns:c16="http://schemas.microsoft.com/office/drawing/2014/chart" uri="{C3380CC4-5D6E-409C-BE32-E72D297353CC}">
              <c16:uniqueId val="{0000000A-9E6D-474E-B7B8-1597DC775DEE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Data2020!$Z$9:$Z$12</c:f>
            </c:numRef>
          </c:val>
          <c:extLst>
            <c:ext xmlns:c16="http://schemas.microsoft.com/office/drawing/2014/chart" uri="{C3380CC4-5D6E-409C-BE32-E72D297353CC}">
              <c16:uniqueId val="{0000000B-9E6D-474E-B7B8-1597DC775DEE}"/>
            </c:ext>
          </c:extLst>
        </c:ser>
        <c:ser>
          <c:idx val="5"/>
          <c:order val="5"/>
          <c:dPt>
            <c:idx val="1"/>
            <c:bubble3D val="0"/>
            <c:spPr>
              <a:solidFill>
                <a:srgbClr val="FFAFAF"/>
              </a:solidFill>
            </c:spPr>
            <c:extLst>
              <c:ext xmlns:c16="http://schemas.microsoft.com/office/drawing/2014/chart" uri="{C3380CC4-5D6E-409C-BE32-E72D297353CC}">
                <c16:uniqueId val="{0000000D-9E6D-474E-B7B8-1597DC775DEE}"/>
              </c:ext>
            </c:extLst>
          </c:dPt>
          <c:dPt>
            <c:idx val="2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0F-9E6D-474E-B7B8-1597DC775DE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9E6D-474E-B7B8-1597DC775DEE}"/>
              </c:ext>
            </c:extLst>
          </c:dPt>
          <c:dLbls>
            <c:dLbl>
              <c:idx val="2"/>
              <c:layout>
                <c:manualLayout>
                  <c:x val="-5.53137923783266E-2"/>
                  <c:y val="2.2822954480355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D-474E-B7B8-1597DC775DEE}"/>
                </c:ext>
              </c:extLst>
            </c:dLbl>
            <c:dLbl>
              <c:idx val="3"/>
              <c:layout>
                <c:manualLayout>
                  <c:x val="0.28902193976494778"/>
                  <c:y val="0.146240990477526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D-474E-B7B8-1597DC775DEE}"/>
                </c:ext>
              </c:extLst>
            </c:dLbl>
            <c:dLbl>
              <c:idx val="4"/>
              <c:layout>
                <c:manualLayout>
                  <c:x val="0.11350323605691721"/>
                  <c:y val="1.4603171819558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D-474E-B7B8-1597DC775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Data2020!$AA$9:$AA$12</c:f>
            </c:numRef>
          </c:val>
          <c:extLst>
            <c:ext xmlns:c16="http://schemas.microsoft.com/office/drawing/2014/chart" uri="{C3380CC4-5D6E-409C-BE32-E72D297353CC}">
              <c16:uniqueId val="{00000013-9E6D-474E-B7B8-1597DC775DEE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Data2020!$AB$9:$AB$12</c:f>
            </c:numRef>
          </c:val>
          <c:extLst>
            <c:ext xmlns:c16="http://schemas.microsoft.com/office/drawing/2014/chart" uri="{C3380CC4-5D6E-409C-BE32-E72D297353CC}">
              <c16:uniqueId val="{00000014-9E6D-474E-B7B8-1597DC775DEE}"/>
            </c:ext>
          </c:extLst>
        </c:ser>
        <c:ser>
          <c:idx val="7"/>
          <c:order val="7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6-9E6D-474E-B7B8-1597DC775DEE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18-9E6D-474E-B7B8-1597DC775DEE}"/>
              </c:ext>
            </c:extLst>
          </c:dPt>
          <c:dPt>
            <c:idx val="3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1A-9E6D-474E-B7B8-1597DC775DEE}"/>
              </c:ext>
            </c:extLst>
          </c:dPt>
          <c:dLbls>
            <c:dLbl>
              <c:idx val="1"/>
              <c:layout>
                <c:manualLayout>
                  <c:x val="-0.11920240258429235"/>
                  <c:y val="5.02040162538569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6D-474E-B7B8-1597DC775DEE}"/>
                </c:ext>
              </c:extLst>
            </c:dLbl>
            <c:dLbl>
              <c:idx val="2"/>
              <c:layout>
                <c:manualLayout>
                  <c:x val="0.43271484655057652"/>
                  <c:y val="0.104220719197147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6D-474E-B7B8-1597DC775DEE}"/>
                </c:ext>
              </c:extLst>
            </c:dLbl>
            <c:dLbl>
              <c:idx val="3"/>
              <c:layout>
                <c:manualLayout>
                  <c:x val="0.20595154451847364"/>
                  <c:y val="3.30323672067758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6D-474E-B7B8-1597DC775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Data2020!$AC$9:$AC$12</c:f>
              <c:numCache>
                <c:formatCode>_ * #,##0_ ;_ * \-#,##0_ ;_ * "-"??_ ;_ @_ </c:formatCode>
                <c:ptCount val="4"/>
                <c:pt idx="0">
                  <c:v>415</c:v>
                </c:pt>
                <c:pt idx="1">
                  <c:v>21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E6D-474E-B7B8-1597DC775DEE}"/>
            </c:ext>
          </c:extLst>
        </c:ser>
        <c:ser>
          <c:idx val="8"/>
          <c:order val="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Data2020!$AD$9:$AD$12</c:f>
              <c:numCache>
                <c:formatCode>_ * #,##0_ ;_ * \-#,##0_ ;_ * "-"??_ ;_ @_ </c:formatCode>
                <c:ptCount val="4"/>
                <c:pt idx="0">
                  <c:v>15.961538461538462</c:v>
                </c:pt>
                <c:pt idx="1">
                  <c:v>0.80769230769230771</c:v>
                </c:pt>
                <c:pt idx="2">
                  <c:v>0</c:v>
                </c:pt>
                <c:pt idx="3">
                  <c:v>0.19230769230769232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E6D-474E-B7B8-1597DC775D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6801855209102"/>
          <c:y val="0.22511008261648471"/>
          <c:w val="0.40918106583580666"/>
          <c:h val="0.76610012460001597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1-67E1-48AE-96A1-4AFB55AFCA73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3-67E1-48AE-96A1-4AFB55AFCA73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7E1-48AE-96A1-4AFB55AFCA7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7E1-48AE-96A1-4AFB55AFCA7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67E1-48AE-96A1-4AFB55AFCA73}"/>
              </c:ext>
            </c:extLst>
          </c:dPt>
          <c:dPt>
            <c:idx val="5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B-67E1-48AE-96A1-4AFB55AFCA73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67E1-48AE-96A1-4AFB55AFCA73}"/>
              </c:ext>
            </c:extLst>
          </c:dPt>
          <c:dLbls>
            <c:dLbl>
              <c:idx val="0"/>
              <c:layout>
                <c:manualLayout>
                  <c:x val="-0.1515672674530894"/>
                  <c:y val="1.782520828964176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1-48AE-96A1-4AFB55AFCA73}"/>
                </c:ext>
              </c:extLst>
            </c:dLbl>
            <c:dLbl>
              <c:idx val="1"/>
              <c:layout>
                <c:manualLayout>
                  <c:x val="8.7722070287904227E-2"/>
                  <c:y val="-0.1629136400322840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Annex 5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7E1-48AE-96A1-4AFB55AFCA73}"/>
                </c:ext>
              </c:extLst>
            </c:dLbl>
            <c:dLbl>
              <c:idx val="2"/>
              <c:layout>
                <c:manualLayout>
                  <c:x val="-5.4246435012183992E-2"/>
                  <c:y val="9.934732734679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E1-48AE-96A1-4AFB55AFCA73}"/>
                </c:ext>
              </c:extLst>
            </c:dLbl>
            <c:dLbl>
              <c:idx val="3"/>
              <c:layout>
                <c:manualLayout>
                  <c:x val="-0.13647578836034152"/>
                  <c:y val="1.1316593900338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E1-48AE-96A1-4AFB55AFCA73}"/>
                </c:ext>
              </c:extLst>
            </c:dLbl>
            <c:dLbl>
              <c:idx val="4"/>
              <c:layout>
                <c:manualLayout>
                  <c:x val="-4.7962877952314437E-2"/>
                  <c:y val="-0.15705317020593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76264959269652"/>
                      <c:h val="0.13034705407586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E1-48AE-96A1-4AFB55AFCA73}"/>
                </c:ext>
              </c:extLst>
            </c:dLbl>
            <c:dLbl>
              <c:idx val="5"/>
              <c:layout>
                <c:manualLayout>
                  <c:x val="0.12035175180061118"/>
                  <c:y val="0.17625053224279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E1-48AE-96A1-4AFB55AFCA73}"/>
                </c:ext>
              </c:extLst>
            </c:dLbl>
            <c:dLbl>
              <c:idx val="6"/>
              <c:layout>
                <c:manualLayout>
                  <c:x val="0.23645671604212987"/>
                  <c:y val="1.7440455013403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4855443651787"/>
                      <c:h val="0.28611783696529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7E1-48AE-96A1-4AFB55AF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Data2020!$B$14:$AB$20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Data2020!$AC$14:$AC$20</c:f>
              <c:numCache>
                <c:formatCode>_ * #,##0_ ;_ * \-#,##0_ ;_ * "-"??_ ;_ @_ </c:formatCode>
                <c:ptCount val="7"/>
                <c:pt idx="0">
                  <c:v>8529</c:v>
                </c:pt>
                <c:pt idx="1">
                  <c:v>4273</c:v>
                </c:pt>
                <c:pt idx="2">
                  <c:v>127</c:v>
                </c:pt>
                <c:pt idx="3">
                  <c:v>151</c:v>
                </c:pt>
                <c:pt idx="4">
                  <c:v>98</c:v>
                </c:pt>
                <c:pt idx="5">
                  <c:v>3954</c:v>
                </c:pt>
                <c:pt idx="6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E1-48AE-96A1-4AFB55AFCA73}"/>
            </c:ext>
          </c:extLst>
        </c:ser>
        <c:ser>
          <c:idx val="0"/>
          <c:order val="1"/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10-67E1-48AE-96A1-4AFB55AFCA7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67E1-48AE-96A1-4AFB55AFCA73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67E1-48AE-96A1-4AFB55AFCA73}"/>
              </c:ext>
            </c:extLst>
          </c:dPt>
          <c:dPt>
            <c:idx val="4"/>
            <c:bubble3D val="0"/>
            <c:spPr>
              <a:solidFill>
                <a:srgbClr val="66FFCC"/>
              </a:solidFill>
            </c:spPr>
            <c:extLst>
              <c:ext xmlns:c16="http://schemas.microsoft.com/office/drawing/2014/chart" uri="{C3380CC4-5D6E-409C-BE32-E72D297353CC}">
                <c16:uniqueId val="{00000016-67E1-48AE-96A1-4AFB55AFCA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8-67E1-48AE-96A1-4AFB55AFCA73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1A-67E1-48AE-96A1-4AFB55AFCA73}"/>
              </c:ext>
            </c:extLst>
          </c:dPt>
          <c:dPt>
            <c:idx val="7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1C-67E1-48AE-96A1-4AFB55AFCA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7E1-48AE-96A1-4AFB55AFCA73}"/>
                </c:ext>
              </c:extLst>
            </c:dLbl>
            <c:dLbl>
              <c:idx val="3"/>
              <c:layout>
                <c:manualLayout>
                  <c:x val="-1.8471135820238911E-2"/>
                  <c:y val="6.96202489802124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E1-48AE-96A1-4AFB55AFCA73}"/>
                </c:ext>
              </c:extLst>
            </c:dLbl>
            <c:dLbl>
              <c:idx val="4"/>
              <c:layout>
                <c:manualLayout>
                  <c:x val="-7.1067914541679128E-2"/>
                  <c:y val="3.56809932763442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7E1-48AE-96A1-4AFB55AFCA73}"/>
                </c:ext>
              </c:extLst>
            </c:dLbl>
            <c:dLbl>
              <c:idx val="6"/>
              <c:layout>
                <c:manualLayout>
                  <c:x val="-1.9067205974871751E-17"/>
                  <c:y val="-1.6816742365642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6814125433256"/>
                      <c:h val="0.1626784214945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67E1-48AE-96A1-4AFB55AFCA73}"/>
                </c:ext>
              </c:extLst>
            </c:dLbl>
            <c:dLbl>
              <c:idx val="7"/>
              <c:layout>
                <c:manualLayout>
                  <c:x val="0.33781168076264018"/>
                  <c:y val="6.557911369391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7E1-48AE-96A1-4AFB55AFCA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Data2020!$B$14:$AB$20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Data2020!$AD$14:$AD$20</c:f>
              <c:numCache>
                <c:formatCode>_ * #,##0_ ;_ * \-#,##0_ ;_ * "-"??_ ;_ @_ </c:formatCode>
                <c:ptCount val="7"/>
                <c:pt idx="0">
                  <c:v>328.03846153846155</c:v>
                </c:pt>
                <c:pt idx="1">
                  <c:v>164.34615384615384</c:v>
                </c:pt>
                <c:pt idx="2">
                  <c:v>4.884615384615385</c:v>
                </c:pt>
                <c:pt idx="3">
                  <c:v>5.8076923076923075</c:v>
                </c:pt>
                <c:pt idx="4">
                  <c:v>3.7692307692307692</c:v>
                </c:pt>
                <c:pt idx="5">
                  <c:v>152.07692307692307</c:v>
                </c:pt>
                <c:pt idx="6">
                  <c:v>14.23076923076923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7E1-48AE-96A1-4AFB55AFCA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9D8B-44EF-A9D3-0F7D5EC8396E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9D8B-44EF-A9D3-0F7D5EC8396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D8B-44EF-A9D3-0F7D5EC8396E}"/>
              </c:ext>
            </c:extLst>
          </c:dPt>
          <c:dLbls>
            <c:dLbl>
              <c:idx val="0"/>
              <c:layout>
                <c:manualLayout>
                  <c:x val="-0.12204701704674459"/>
                  <c:y val="0.171696163563666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B-44EF-A9D3-0F7D5EC8396E}"/>
                </c:ext>
              </c:extLst>
            </c:dLbl>
            <c:dLbl>
              <c:idx val="1"/>
              <c:layout>
                <c:manualLayout>
                  <c:x val="0.13232444668464885"/>
                  <c:y val="-0.1630451713395638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B-44EF-A9D3-0F7D5EC8396E}"/>
                </c:ext>
              </c:extLst>
            </c:dLbl>
            <c:dLbl>
              <c:idx val="2"/>
              <c:layout>
                <c:manualLayout>
                  <c:x val="-0.21006923553160506"/>
                  <c:y val="1.581189212662285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B-44EF-A9D3-0F7D5EC83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Data2020!$X$22:$X$25</c:f>
            </c:numRef>
          </c:val>
          <c:extLst>
            <c:ext xmlns:c16="http://schemas.microsoft.com/office/drawing/2014/chart" uri="{C3380CC4-5D6E-409C-BE32-E72D297353CC}">
              <c16:uniqueId val="{00000006-9D8B-44EF-A9D3-0F7D5EC8396E}"/>
            </c:ext>
          </c:extLst>
        </c:ser>
        <c:ser>
          <c:idx val="0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Data2020!$Y$22:$Y$25</c:f>
            </c:numRef>
          </c:val>
          <c:extLst>
            <c:ext xmlns:c16="http://schemas.microsoft.com/office/drawing/2014/chart" uri="{C3380CC4-5D6E-409C-BE32-E72D297353CC}">
              <c16:uniqueId val="{00000007-9D8B-44EF-A9D3-0F7D5EC8396E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Data2020!$Z$22:$Z$25</c:f>
            </c:numRef>
          </c:val>
          <c:extLst>
            <c:ext xmlns:c16="http://schemas.microsoft.com/office/drawing/2014/chart" uri="{C3380CC4-5D6E-409C-BE32-E72D297353CC}">
              <c16:uniqueId val="{00000008-9D8B-44EF-A9D3-0F7D5EC8396E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Data2020!$AA$22:$AA$25</c:f>
            </c:numRef>
          </c:val>
          <c:extLst>
            <c:ext xmlns:c16="http://schemas.microsoft.com/office/drawing/2014/chart" uri="{C3380CC4-5D6E-409C-BE32-E72D297353CC}">
              <c16:uniqueId val="{00000009-9D8B-44EF-A9D3-0F7D5EC8396E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Data2020!$AB$22:$AB$25</c:f>
            </c:numRef>
          </c:val>
          <c:extLst>
            <c:ext xmlns:c16="http://schemas.microsoft.com/office/drawing/2014/chart" uri="{C3380CC4-5D6E-409C-BE32-E72D297353CC}">
              <c16:uniqueId val="{0000000A-9D8B-44EF-A9D3-0F7D5EC8396E}"/>
            </c:ext>
          </c:extLst>
        </c:ser>
        <c:ser>
          <c:idx val="6"/>
          <c:order val="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9D8B-44EF-A9D3-0F7D5EC8396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9D8B-44EF-A9D3-0F7D5EC8396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0-9D8B-44EF-A9D3-0F7D5EC8396E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9D8B-44EF-A9D3-0F7D5EC8396E}"/>
              </c:ext>
            </c:extLst>
          </c:dPt>
          <c:dLbls>
            <c:dLbl>
              <c:idx val="0"/>
              <c:layout>
                <c:manualLayout>
                  <c:x val="0.14293204816974669"/>
                  <c:y val="6.36449211371943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8B-44EF-A9D3-0F7D5EC8396E}"/>
                </c:ext>
              </c:extLst>
            </c:dLbl>
            <c:dLbl>
              <c:idx val="2"/>
              <c:layout>
                <c:manualLayout>
                  <c:x val="-0.12520869476070895"/>
                  <c:y val="0.145611646675006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8B-44EF-A9D3-0F7D5EC8396E}"/>
                </c:ext>
              </c:extLst>
            </c:dLbl>
            <c:dLbl>
              <c:idx val="3"/>
              <c:layout>
                <c:manualLayout>
                  <c:x val="-0.19358672316131131"/>
                  <c:y val="8.35203718694041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8B-44EF-A9D3-0F7D5EC83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Data2020!$AD$22:$AD$25</c:f>
              <c:numCache>
                <c:formatCode>_ * #,##0_ ;_ * \-#,##0_ ;_ * "-"??_ ;_ @_ </c:formatCode>
                <c:ptCount val="4"/>
                <c:pt idx="0">
                  <c:v>2.0384615384615383</c:v>
                </c:pt>
                <c:pt idx="1">
                  <c:v>35</c:v>
                </c:pt>
                <c:pt idx="2">
                  <c:v>4.9230769230769234</c:v>
                </c:pt>
                <c:pt idx="3">
                  <c:v>1.1153846153846154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D8B-44EF-A9D3-0F7D5EC839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41294838145288E-3"/>
          <c:y val="0.15571522309711283"/>
          <c:w val="0.9584267279090114"/>
          <c:h val="0.71494459025955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Data2020!$B$27:$AB$27</c:f>
              <c:strCache>
                <c:ptCount val="27"/>
                <c:pt idx="0">
                  <c:v>New certificates issued in 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3EE9-480C-BE62-1A38FC9398FB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EE9-480C-BE62-1A38FC9398F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9-480C-BE62-1A38FC939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Data2020!$AC$26:$AD$26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Data2020!$AC$27:$AD$27</c:f>
              <c:numCache>
                <c:formatCode>_ * #,##0_ ;_ * \-#,##0_ ;_ * "-"??_ ;_ @_ </c:formatCode>
                <c:ptCount val="2"/>
                <c:pt idx="0">
                  <c:v>5591</c:v>
                </c:pt>
                <c:pt idx="1">
                  <c:v>215.03846153846155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E9-480C-BE62-1A38FC939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536080"/>
        <c:axId val="284536472"/>
      </c:barChart>
      <c:catAx>
        <c:axId val="28453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84536472"/>
        <c:crosses val="autoZero"/>
        <c:auto val="1"/>
        <c:lblAlgn val="ctr"/>
        <c:lblOffset val="100"/>
        <c:noMultiLvlLbl val="0"/>
      </c:catAx>
      <c:valAx>
        <c:axId val="284536472"/>
        <c:scaling>
          <c:orientation val="minMax"/>
        </c:scaling>
        <c:delete val="1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crossAx val="28453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5922014433043"/>
          <c:y val="0.17555754553384065"/>
          <c:w val="0.86304074245087714"/>
          <c:h val="0.73702929047711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2010-à-20'!$A$32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2010-à-20'!$B$32:$C$32</c:f>
              <c:numCache>
                <c:formatCode>General</c:formatCode>
                <c:ptCount val="2"/>
                <c:pt idx="0" formatCode="_ * #,##0_ ;_ * \-#,##0_ ;_ * &quot;-&quot;??_ ;_ @_ ">
                  <c:v>6993</c:v>
                </c:pt>
                <c:pt idx="1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2-4BB5-919A-10949262852E}"/>
            </c:ext>
          </c:extLst>
        </c:ser>
        <c:ser>
          <c:idx val="1"/>
          <c:order val="1"/>
          <c:tx>
            <c:strRef>
              <c:f>'Comparaison 2010-à-20'!$A$33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2010-à-20'!$B$33:$C$33</c:f>
              <c:numCache>
                <c:formatCode>0</c:formatCode>
                <c:ptCount val="2"/>
                <c:pt idx="0" formatCode="_ * #,##0_ ;_ * \-#,##0_ ;_ * &quot;-&quot;??_ ;_ @_ ">
                  <c:v>3120</c:v>
                </c:pt>
                <c:pt idx="1">
                  <c:v>111.42857142857143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2-4BB5-919A-10949262852E}"/>
            </c:ext>
          </c:extLst>
        </c:ser>
        <c:ser>
          <c:idx val="2"/>
          <c:order val="2"/>
          <c:tx>
            <c:strRef>
              <c:f>'Comparaison 2010-à-20'!$A$34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2010-à-20'!$B$34:$C$34</c:f>
              <c:numCache>
                <c:formatCode>General</c:formatCode>
                <c:ptCount val="2"/>
                <c:pt idx="0" formatCode="_ * #,##0_ ;_ * \-#,##0_ ;_ * &quot;-&quot;??_ ;_ @_ ">
                  <c:v>5061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2-4BB5-919A-10949262852E}"/>
            </c:ext>
          </c:extLst>
        </c:ser>
        <c:ser>
          <c:idx val="3"/>
          <c:order val="3"/>
          <c:tx>
            <c:strRef>
              <c:f>'Comparaison 2010-à-20'!$A$35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1.196709144082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2010-à-20'!$B$35:$C$35</c:f>
              <c:numCache>
                <c:formatCode>0</c:formatCode>
                <c:ptCount val="2"/>
                <c:pt idx="0" formatCode="_ * #,##0_ ;_ * \-#,##0_ ;_ * &quot;-&quot;??_ ;_ @_ ">
                  <c:v>4535</c:v>
                </c:pt>
                <c:pt idx="1">
                  <c:v>181.4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2-4BB5-919A-10949262852E}"/>
            </c:ext>
          </c:extLst>
        </c:ser>
        <c:ser>
          <c:idx val="4"/>
          <c:order val="4"/>
          <c:tx>
            <c:strRef>
              <c:f>'Comparaison 2010-à-20'!$A$36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2.1750451532286498E-3"/>
                  <c:y val="-7.514699658303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2010-à-20'!$B$36:$C$36</c:f>
              <c:numCache>
                <c:formatCode>0</c:formatCode>
                <c:ptCount val="2"/>
                <c:pt idx="0" formatCode="_ * #,##0_ ;_ * \-#,##0_ ;_ * &quot;-&quot;??_ ;_ @_ ">
                  <c:v>4480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2-4BB5-919A-10949262852E}"/>
            </c:ext>
          </c:extLst>
        </c:ser>
        <c:ser>
          <c:idx val="5"/>
          <c:order val="5"/>
          <c:tx>
            <c:strRef>
              <c:f>'Comparaison 2010-à-20'!$A$37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baseline="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2010-à-20'!$B$37:$C$37</c:f>
              <c:numCache>
                <c:formatCode>General</c:formatCode>
                <c:ptCount val="2"/>
                <c:pt idx="0" formatCode="_ * #,##0_ ;_ * \-#,##0_ ;_ * &quot;-&quot;??_ ;_ @_ ">
                  <c:v>4098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72-4BB5-919A-10949262852E}"/>
            </c:ext>
          </c:extLst>
        </c:ser>
        <c:ser>
          <c:idx val="6"/>
          <c:order val="6"/>
          <c:tx>
            <c:strRef>
              <c:f>'Comparaison 2010-à-20'!$A$38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3803164349601254E-2"/>
                  <c:y val="-9.110320965454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2010-à-20'!$B$38:$C$38</c:f>
              <c:numCache>
                <c:formatCode>General</c:formatCode>
                <c:ptCount val="2"/>
                <c:pt idx="0" formatCode="_ * #,##0_ ;_ * \-#,##0_ ;_ * &quot;-&quot;??_ ;_ @_ ">
                  <c:v>3847</c:v>
                </c:pt>
                <c:pt idx="1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72-4BB5-919A-10949262852E}"/>
            </c:ext>
          </c:extLst>
        </c:ser>
        <c:ser>
          <c:idx val="7"/>
          <c:order val="7"/>
          <c:tx>
            <c:strRef>
              <c:f>'Comparaison 2010-à-20'!$A$39</c:f>
              <c:strCache>
                <c:ptCount val="1"/>
                <c:pt idx="0">
                  <c:v>2018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3502113293362117E-2"/>
                  <c:y val="-6.95919256653611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2010-à-20'!$B$39:$C$39</c:f>
              <c:numCache>
                <c:formatCode>0</c:formatCode>
                <c:ptCount val="2"/>
                <c:pt idx="0" formatCode="_ * #,##0_ ;_ * \-#,##0_ ;_ * &quot;-&quot;??_ ;_ @_ ">
                  <c:v>5591</c:v>
                </c:pt>
                <c:pt idx="1">
                  <c:v>215.03846153846155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72-4BB5-919A-10949262852E}"/>
            </c:ext>
          </c:extLst>
        </c:ser>
        <c:ser>
          <c:idx val="8"/>
          <c:order val="8"/>
          <c:tx>
            <c:strRef>
              <c:f>'Comparaison 2010-à-20'!$A$40</c:f>
              <c:strCache>
                <c:ptCount val="1"/>
                <c:pt idx="0">
                  <c:v>2019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2010-à-20'!$B$40:$C$40</c:f>
              <c:numCache>
                <c:formatCode>0</c:formatCode>
                <c:ptCount val="2"/>
                <c:pt idx="0" formatCode="_ * #,##0_ ;_ * \-#,##0_ ;_ * &quot;-&quot;??_ ;_ @_ ">
                  <c:v>7419</c:v>
                </c:pt>
                <c:pt idx="1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72-4BB5-919A-10949262852E}"/>
            </c:ext>
          </c:extLst>
        </c:ser>
        <c:ser>
          <c:idx val="9"/>
          <c:order val="9"/>
          <c:tx>
            <c:strRef>
              <c:f>'Comparaison 2010-à-20'!$A$41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1.3125516106661871E-2"/>
                  <c:y val="-6.9762376710792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2010-à-20'!$B$41:$C$41</c:f>
              <c:numCache>
                <c:formatCode>0</c:formatCode>
                <c:ptCount val="2"/>
                <c:pt idx="0" formatCode="_ * #,##0_ ;_ * \-#,##0_ ;_ * &quot;-&quot;??_ ;_ @_ ">
                  <c:v>5591</c:v>
                </c:pt>
                <c:pt idx="1">
                  <c:v>215.03846153846155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72-4BB5-919A-109492628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0920"/>
        <c:axId val="209901312"/>
      </c:barChart>
      <c:catAx>
        <c:axId val="209900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80"/>
                </a:solidFill>
              </a:defRPr>
            </a:pPr>
            <a:endParaRPr lang="en-US"/>
          </a:p>
        </c:txPr>
        <c:crossAx val="209901312"/>
        <c:crosses val="autoZero"/>
        <c:auto val="1"/>
        <c:lblAlgn val="ctr"/>
        <c:lblOffset val="100"/>
        <c:noMultiLvlLbl val="0"/>
      </c:catAx>
      <c:valAx>
        <c:axId val="20990131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80"/>
                </a:solidFill>
              </a:defRPr>
            </a:pPr>
            <a:endParaRPr lang="en-US"/>
          </a:p>
        </c:txPr>
        <c:crossAx val="209900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7186802367894"/>
          <c:y val="0.10322212189981607"/>
          <c:w val="7.7678908974294622E-2"/>
          <c:h val="0.56688562427518774"/>
        </c:manualLayout>
      </c:layout>
      <c:overlay val="0"/>
      <c:txPr>
        <a:bodyPr/>
        <a:lstStyle/>
        <a:p>
          <a:pPr>
            <a:defRPr sz="1200" b="1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0.42284</cdr:x>
      <cdr:y>0.18905</cdr:y>
    </cdr:from>
    <cdr:to>
      <cdr:x>0.9791</cdr:x>
      <cdr:y>0.51006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92710" y="656912"/>
          <a:ext cx="2753023" cy="1115420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400" u="sng">
              <a:solidFill>
                <a:srgbClr val="000080"/>
              </a:solidFill>
              <a:latin typeface="+mn-lt"/>
            </a:rPr>
            <a:t>Numbers of certificate by 26 NBs</a:t>
          </a:r>
        </a:p>
        <a:p xmlns:a="http://schemas.openxmlformats.org/drawingml/2006/main">
          <a:r>
            <a:rPr lang="fr-BE" sz="1400">
              <a:solidFill>
                <a:srgbClr val="000080"/>
              </a:solidFill>
              <a:latin typeface="+mn-lt"/>
            </a:rPr>
            <a:t>	&gt; 1</a:t>
          </a:r>
          <a:r>
            <a:rPr lang="fr-BE" sz="1400" baseline="0">
              <a:solidFill>
                <a:srgbClr val="000080"/>
              </a:solidFill>
              <a:latin typeface="+mn-lt"/>
            </a:rPr>
            <a:t> 000: 	  6 NBs</a:t>
          </a:r>
        </a:p>
        <a:p xmlns:a="http://schemas.openxmlformats.org/drawingml/2006/main">
          <a:r>
            <a:rPr lang="fr-BE" sz="1400" baseline="0">
              <a:solidFill>
                <a:srgbClr val="000080"/>
              </a:solidFill>
              <a:latin typeface="+mn-lt"/>
            </a:rPr>
            <a:t>	350 - 1 000:    5 NBs</a:t>
          </a:r>
        </a:p>
        <a:p xmlns:a="http://schemas.openxmlformats.org/drawingml/2006/main">
          <a:r>
            <a:rPr lang="fr-BE" sz="1400" baseline="0">
              <a:solidFill>
                <a:srgbClr val="000080"/>
              </a:solidFill>
              <a:latin typeface="+mn-lt"/>
            </a:rPr>
            <a:t>	&lt; 350: 	15 NBs</a:t>
          </a:r>
          <a:endParaRPr lang="fr-BE" sz="1400">
            <a:solidFill>
              <a:srgbClr val="000080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0.6666</cdr:x>
      <cdr:y>0.10036</cdr:y>
    </cdr:from>
    <cdr:to>
      <cdr:x>0.997</cdr:x>
      <cdr:y>0.99355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3384212" y="296344"/>
          <a:ext cx="1677384" cy="2637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400" u="sng" dirty="0" err="1">
              <a:solidFill>
                <a:srgbClr val="000080"/>
              </a:solidFill>
              <a:latin typeface="Calibri" panose="020F0502020204030204" pitchFamily="34" charset="0"/>
            </a:rPr>
            <a:t>Reasons</a:t>
          </a:r>
          <a:r>
            <a:rPr lang="fr-BE" sz="1400" u="sng" dirty="0">
              <a:solidFill>
                <a:srgbClr val="000080"/>
              </a:solidFill>
              <a:latin typeface="Calibri" panose="020F0502020204030204" pitchFamily="34" charset="0"/>
            </a:rPr>
            <a:t> for </a:t>
          </a:r>
          <a:r>
            <a:rPr lang="fr-BE" sz="1400" u="sng" dirty="0" err="1">
              <a:solidFill>
                <a:srgbClr val="000080"/>
              </a:solidFill>
              <a:latin typeface="Calibri" panose="020F0502020204030204" pitchFamily="34" charset="0"/>
            </a:rPr>
            <a:t>withdrawing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: - cessation of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activity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financial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issues - not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closing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the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NCs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/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negative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assessment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result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Customer refuses audit or contact not possible</a:t>
          </a:r>
        </a:p>
        <a:p xmlns:a="http://schemas.openxmlformats.org/drawingml/2006/main"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- Transfer / no longer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manufacturing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product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merges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and acquisitions - liquidations - change of NB - BREXIT - NB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too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expensive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Scheme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restructure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Enforced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cancellation</a:t>
          </a:r>
          <a:endParaRPr lang="fr-BE" sz="1400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0.75278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795" y="2065020"/>
          <a:ext cx="13716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>
              <a:solidFill>
                <a:srgbClr val="000080"/>
              </a:solidFill>
            </a:rPr>
            <a:t>Total</a:t>
          </a:r>
          <a:r>
            <a:rPr lang="fr-BE" sz="1400" b="1" baseline="0">
              <a:solidFill>
                <a:srgbClr val="000080"/>
              </a:solidFill>
            </a:rPr>
            <a:t> certification holders</a:t>
          </a:r>
        </a:p>
        <a:p xmlns:a="http://schemas.openxmlformats.org/drawingml/2006/main">
          <a:r>
            <a:rPr lang="fr-BE" sz="1400" b="1" baseline="0">
              <a:solidFill>
                <a:srgbClr val="000080"/>
              </a:solidFill>
            </a:rPr>
            <a:t>estimated to </a:t>
          </a:r>
        </a:p>
        <a:p xmlns:a="http://schemas.openxmlformats.org/drawingml/2006/main">
          <a:r>
            <a:rPr lang="fr-BE" sz="1400" b="1" baseline="0">
              <a:solidFill>
                <a:srgbClr val="000080"/>
              </a:solidFill>
            </a:rPr>
            <a:t>18 784 / 26 NBs </a:t>
          </a:r>
          <a:endParaRPr lang="fr-BE" sz="1400" b="1">
            <a:solidFill>
              <a:srgbClr val="00008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0.26767</cdr:x>
      <cdr:y>0.04092</cdr:y>
    </cdr:from>
    <cdr:to>
      <cdr:x>0.69925</cdr:x>
      <cdr:y>0.28645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95450" y="152401"/>
          <a:ext cx="2733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0.01203</cdr:x>
      <cdr:y>0.05371</cdr:y>
    </cdr:from>
    <cdr:to>
      <cdr:x>0.98947</cdr:x>
      <cdr:y>0.16113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6201" y="200026"/>
          <a:ext cx="61912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0.82494</cdr:x>
      <cdr:y>0.92646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336858" y="2567940"/>
          <a:ext cx="1132522" cy="203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100" dirty="0" err="1">
              <a:solidFill>
                <a:srgbClr val="000080"/>
              </a:solidFill>
            </a:rPr>
            <a:t>issued</a:t>
          </a:r>
          <a:r>
            <a:rPr lang="fr-BE" sz="1100" dirty="0">
              <a:solidFill>
                <a:srgbClr val="000080"/>
              </a:solidFill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certificates</a:t>
          </a:r>
          <a:endParaRPr lang="fr-BE" sz="1100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0.35351</cdr:x>
      <cdr:y>0.37809</cdr:y>
    </cdr:from>
    <cdr:to>
      <cdr:x>0.46861</cdr:x>
      <cdr:y>0.7654</cdr:y>
    </cdr:to>
    <cdr:sp macro="" textlink="">
      <cdr:nvSpPr>
        <cdr:cNvPr id="2" name="ZoneTexte 6"/>
        <cdr:cNvSpPr txBox="1"/>
      </cdr:nvSpPr>
      <cdr:spPr>
        <a:xfrm xmlns:a="http://schemas.openxmlformats.org/drawingml/2006/main">
          <a:off x="2432841" y="1624706"/>
          <a:ext cx="792088" cy="166434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>
              <a:solidFill>
                <a:schemeClr val="bg1"/>
              </a:solidFill>
              <a:latin typeface="Calibri" panose="020F0502020204030204" pitchFamily="34" charset="0"/>
            </a:rPr>
            <a:t>193 IVDD</a:t>
          </a:r>
        </a:p>
        <a:p xmlns:a="http://schemas.openxmlformats.org/drawingml/2006/main">
          <a:endParaRPr lang="en-GB" sz="1600" dirty="0">
            <a:solidFill>
              <a:schemeClr val="bg1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en-GB" sz="1600" dirty="0">
              <a:solidFill>
                <a:schemeClr val="bg1"/>
              </a:solidFill>
              <a:latin typeface="Calibri" panose="020F0502020204030204" pitchFamily="34" charset="0"/>
            </a:rPr>
            <a:t>+ 77% new </a:t>
          </a:r>
        </a:p>
      </cdr:txBody>
    </cdr:sp>
  </cdr:relSizeAnchor>
  <cdr:relSizeAnchor xmlns:cdr="http://schemas.openxmlformats.org/drawingml/2006/chartDrawing">
    <cdr:from>
      <cdr:x>0.50013</cdr:x>
      <cdr:y>0.27944</cdr:y>
    </cdr:from>
    <cdr:to>
      <cdr:x>0.87668</cdr:x>
      <cdr:y>0.62026</cdr:y>
    </cdr:to>
    <cdr:sp macro="" textlink="">
      <cdr:nvSpPr>
        <cdr:cNvPr id="3" name="Bulle ronde 2"/>
        <cdr:cNvSpPr/>
      </cdr:nvSpPr>
      <cdr:spPr>
        <a:xfrm xmlns:a="http://schemas.openxmlformats.org/drawingml/2006/main">
          <a:off x="3441847" y="1200820"/>
          <a:ext cx="2591394" cy="1464537"/>
        </a:xfrm>
        <a:prstGeom xmlns:a="http://schemas.openxmlformats.org/drawingml/2006/main" prst="wedgeEllipseCallout">
          <a:avLst>
            <a:gd name="adj1" fmla="val -58749"/>
            <a:gd name="adj2" fmla="val 47133"/>
          </a:avLst>
        </a:prstGeom>
        <a:solidFill xmlns:a="http://schemas.openxmlformats.org/drawingml/2006/main">
          <a:srgbClr val="33CC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BE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Based</a:t>
          </a:r>
          <a:r>
            <a:rPr lang="fr-FR" sz="1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 on </a:t>
          </a:r>
          <a:r>
            <a:rPr lang="en-GB" sz="1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study on the IVDs registered in the Netherlands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0.51691</cdr:x>
      <cdr:y>0.84838</cdr:y>
    </cdr:from>
    <cdr:to>
      <cdr:x>0.58937</cdr:x>
      <cdr:y>0.84838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82EB864D-5CF2-4D81-8CE6-68D67CA7685C}"/>
            </a:ext>
          </a:extLst>
        </cdr:cNvPr>
        <cdr:cNvCxnSpPr/>
      </cdr:nvCxnSpPr>
      <cdr:spPr>
        <a:xfrm xmlns:a="http://schemas.openxmlformats.org/drawingml/2006/main">
          <a:off x="2038350" y="3624263"/>
          <a:ext cx="2857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Team-NB Medical Device Survey 2015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EA3C-3EE3-4302-A25E-2F481411D12B}" type="datetime1">
              <a:rPr lang="fr-FR" smtClean="0"/>
              <a:t>02/09/2021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Team-NB Medical Device Survey 2015</a:t>
            </a: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98EE710-1B37-434B-BCE2-47760761ADE6}" type="datetime1">
              <a:rPr lang="fr-FR" smtClean="0"/>
              <a:t>02/09/2021</a:t>
            </a:fld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Team-NB Medical Device Survey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6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Team-NB-Survey-2020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393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/>
              <a:t>Team-NB-Survey-2020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/>
              <a:t>Team-NB-Survey-2020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784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/>
              <a:t>Team-NB-Survey-2020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57200" y="2492896"/>
            <a:ext cx="8229600" cy="3633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1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6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2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CB13-DEDF-4020-A0D3-4D1832A31F6D}" type="datetime1">
              <a:rPr lang="en-GB" smtClean="0"/>
              <a:t>02/09/2021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Team-NB-Survey-2020</a:t>
            </a:r>
          </a:p>
          <a:p>
            <a:pPr>
              <a:defRPr/>
            </a:pPr>
            <a:endParaRPr lang="fr-B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F54B-0887-4380-983C-2EF516866BF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418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/>
              <a:t>Team-NB-Survey-2019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</p:spTree>
    <p:extLst>
      <p:ext uri="{BB962C8B-B14F-4D97-AF65-F5344CB8AC3E}">
        <p14:creationId xmlns:p14="http://schemas.microsoft.com/office/powerpoint/2010/main" val="15881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/>
              <a:t>Team-NB-Survey-2020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r">
              <a:defRPr/>
            </a:pPr>
            <a:fld id="{1458F54B-0887-4380-983C-2EF516866BF6}" type="slidenum">
              <a:rPr lang="fr-BE" smtClean="0"/>
              <a:pPr algn="r">
                <a:defRPr/>
              </a:pPr>
              <a:t>‹#›</a:t>
            </a:fld>
            <a:endParaRPr lang="fr-BE" dirty="0"/>
          </a:p>
        </p:txBody>
      </p:sp>
      <p:pic>
        <p:nvPicPr>
          <p:cNvPr id="10" name="Image 41" descr="R-TEAM-NB-Logo-2-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74" r:id="rId3"/>
    <p:sldLayoutId id="2147483679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229600" cy="1863080"/>
          </a:xfrm>
        </p:spPr>
        <p:txBody>
          <a:bodyPr/>
          <a:lstStyle/>
          <a:p>
            <a:r>
              <a:rPr lang="fr-BE" sz="3600" dirty="0"/>
              <a:t>Medical </a:t>
            </a:r>
            <a:r>
              <a:rPr lang="fr-BE" sz="3600" dirty="0" err="1"/>
              <a:t>Device</a:t>
            </a:r>
            <a:r>
              <a:rPr lang="fr-BE" sz="3600" dirty="0"/>
              <a:t> Survey 2020</a:t>
            </a:r>
            <a:br>
              <a:rPr lang="fr-BE" sz="3600" dirty="0"/>
            </a:br>
            <a:br>
              <a:rPr lang="fr-BE" dirty="0"/>
            </a:br>
            <a:r>
              <a:rPr lang="fr-BE" u="none" dirty="0"/>
              <a:t>Data </a:t>
            </a:r>
            <a:r>
              <a:rPr lang="fr-BE" u="none" dirty="0" err="1"/>
              <a:t>from</a:t>
            </a:r>
            <a:r>
              <a:rPr lang="fr-BE" u="none" dirty="0"/>
              <a:t> all </a:t>
            </a:r>
            <a:r>
              <a:rPr lang="fr-BE" u="none" dirty="0" err="1"/>
              <a:t>members</a:t>
            </a:r>
            <a:r>
              <a:rPr lang="fr-BE" u="none" dirty="0"/>
              <a:t> (end 2020)</a:t>
            </a:r>
          </a:p>
        </p:txBody>
      </p:sp>
    </p:spTree>
    <p:extLst>
      <p:ext uri="{BB962C8B-B14F-4D97-AF65-F5344CB8AC3E}">
        <p14:creationId xmlns:p14="http://schemas.microsoft.com/office/powerpoint/2010/main" val="18905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 different directives in 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51034"/>
              </p:ext>
            </p:extLst>
          </p:nvPr>
        </p:nvGraphicFramePr>
        <p:xfrm>
          <a:off x="1243962" y="2000250"/>
          <a:ext cx="6656077" cy="430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55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 different conformity assessment modules under AIMDD  in 2020</a:t>
            </a:r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539346"/>
              </p:ext>
            </p:extLst>
          </p:nvPr>
        </p:nvGraphicFramePr>
        <p:xfrm>
          <a:off x="1169782" y="1987606"/>
          <a:ext cx="6804437" cy="43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1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 different conformity assessment modules under MDD  in 2020</a:t>
            </a:r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37743"/>
              </p:ext>
            </p:extLst>
          </p:nvPr>
        </p:nvGraphicFramePr>
        <p:xfrm>
          <a:off x="683568" y="2531443"/>
          <a:ext cx="7490787" cy="370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59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 different conformity assessment modules under IVDD  in 2020</a:t>
            </a:r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965596"/>
              </p:ext>
            </p:extLst>
          </p:nvPr>
        </p:nvGraphicFramePr>
        <p:xfrm>
          <a:off x="1491439" y="2492895"/>
          <a:ext cx="616112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24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Valid certificates against ISO 13485</a:t>
            </a:r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760497"/>
              </p:ext>
            </p:extLst>
          </p:nvPr>
        </p:nvGraphicFramePr>
        <p:xfrm>
          <a:off x="1523337" y="2246849"/>
          <a:ext cx="6097326" cy="417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08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056371"/>
          </a:xfrm>
        </p:spPr>
        <p:txBody>
          <a:bodyPr/>
          <a:lstStyle/>
          <a:p>
            <a:r>
              <a:rPr lang="en-US" dirty="0"/>
              <a:t>Valid certificates against ISO 13485 </a:t>
            </a:r>
          </a:p>
          <a:p>
            <a:pPr marL="0" indent="0" algn="ctr">
              <a:buNone/>
            </a:pPr>
            <a:r>
              <a:rPr lang="en-US" dirty="0"/>
              <a:t>from 2010 to 2020 :   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72884"/>
              </p:ext>
            </p:extLst>
          </p:nvPr>
        </p:nvGraphicFramePr>
        <p:xfrm>
          <a:off x="821531" y="2343298"/>
          <a:ext cx="7500938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4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Number of certificates withdrawn in 2020 </a:t>
            </a:r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522856"/>
              </p:ext>
            </p:extLst>
          </p:nvPr>
        </p:nvGraphicFramePr>
        <p:xfrm>
          <a:off x="755576" y="1988840"/>
          <a:ext cx="7462174" cy="424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88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Number of certificates withdrawn</a:t>
            </a:r>
          </a:p>
          <a:p>
            <a:pPr marL="0" indent="0" algn="ctr">
              <a:buNone/>
            </a:pPr>
            <a:r>
              <a:rPr lang="en-US" dirty="0"/>
              <a:t>from 2010 to 2020      </a:t>
            </a:r>
            <a:endParaRPr lang="fr-BE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184861"/>
              </p:ext>
            </p:extLst>
          </p:nvPr>
        </p:nvGraphicFramePr>
        <p:xfrm>
          <a:off x="888933" y="2186507"/>
          <a:ext cx="7366135" cy="44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53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Certification holders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453712"/>
              </p:ext>
            </p:extLst>
          </p:nvPr>
        </p:nvGraphicFramePr>
        <p:xfrm>
          <a:off x="884192" y="2000250"/>
          <a:ext cx="7375616" cy="416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372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Staff in 2019 (full time equivalent in MD sector)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839701"/>
              </p:ext>
            </p:extLst>
          </p:nvPr>
        </p:nvGraphicFramePr>
        <p:xfrm>
          <a:off x="905831" y="1791652"/>
          <a:ext cx="7332338" cy="451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33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/>
              <a:t>Valid</a:t>
            </a:r>
            <a:r>
              <a:rPr lang="fr-BE" dirty="0"/>
              <a:t> </a:t>
            </a:r>
            <a:r>
              <a:rPr lang="fr-BE" dirty="0" err="1"/>
              <a:t>certificates</a:t>
            </a:r>
            <a:r>
              <a:rPr lang="fr-BE" dirty="0"/>
              <a:t> at end of 2020</a:t>
            </a: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649482"/>
              </p:ext>
            </p:extLst>
          </p:nvPr>
        </p:nvGraphicFramePr>
        <p:xfrm>
          <a:off x="1259632" y="2276872"/>
          <a:ext cx="646208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50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Total Personnel in 2020 (staff – subcontractors full time equivalent in MD sector) - by NBs size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59224"/>
              </p:ext>
            </p:extLst>
          </p:nvPr>
        </p:nvGraphicFramePr>
        <p:xfrm>
          <a:off x="793081" y="2780928"/>
          <a:ext cx="7557839" cy="351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136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417638"/>
            <a:ext cx="8229600" cy="931243"/>
          </a:xfrm>
        </p:spPr>
        <p:txBody>
          <a:bodyPr/>
          <a:lstStyle/>
          <a:p>
            <a:r>
              <a:rPr lang="en-US" dirty="0"/>
              <a:t>Staff (Full Time Equivalent in MD sector): </a:t>
            </a:r>
          </a:p>
          <a:p>
            <a:pPr marL="0" indent="0" algn="ctr">
              <a:buNone/>
            </a:pPr>
            <a:r>
              <a:rPr lang="en-US" dirty="0"/>
              <a:t>from 2010 to 2020 :   </a:t>
            </a:r>
            <a:endParaRPr lang="fr-BE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886461"/>
              </p:ext>
            </p:extLst>
          </p:nvPr>
        </p:nvGraphicFramePr>
        <p:xfrm>
          <a:off x="968004" y="1484784"/>
          <a:ext cx="696155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Expiring AIMD + MDD certificates</a:t>
            </a:r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966881"/>
              </p:ext>
            </p:extLst>
          </p:nvPr>
        </p:nvGraphicFramePr>
        <p:xfrm>
          <a:off x="1100083" y="2021681"/>
          <a:ext cx="6943835" cy="443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13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IVDD expiring certificates + new IVDR requests</a:t>
            </a:r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144786"/>
              </p:ext>
            </p:extLst>
          </p:nvPr>
        </p:nvGraphicFramePr>
        <p:xfrm>
          <a:off x="1131047" y="2012156"/>
          <a:ext cx="6881906" cy="42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98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Expiring AIMD + MDD certificates evolution between September and December 2020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400" dirty="0"/>
              <a:t>Source: Sept </a:t>
            </a:r>
            <a:r>
              <a:rPr lang="fr-FR" sz="2400" dirty="0" err="1"/>
              <a:t>survey</a:t>
            </a:r>
            <a:r>
              <a:rPr lang="fr-FR" sz="2400" dirty="0"/>
              <a:t>: CIRCABC </a:t>
            </a:r>
            <a:r>
              <a:rPr lang="fr-FR" sz="2400" dirty="0" err="1"/>
              <a:t>with</a:t>
            </a:r>
            <a:r>
              <a:rPr lang="fr-FR" sz="2400" dirty="0"/>
              <a:t> 29 </a:t>
            </a:r>
            <a:r>
              <a:rPr lang="fr-FR" sz="2400" dirty="0" err="1"/>
              <a:t>responses</a:t>
            </a:r>
            <a:r>
              <a:rPr lang="fr-FR" sz="2400" dirty="0"/>
              <a:t> – all </a:t>
            </a:r>
            <a:r>
              <a:rPr lang="fr-FR" sz="2400" dirty="0" err="1"/>
              <a:t>NBs</a:t>
            </a:r>
            <a:endParaRPr lang="en-GB" sz="2400" dirty="0"/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75778"/>
              </p:ext>
            </p:extLst>
          </p:nvPr>
        </p:nvGraphicFramePr>
        <p:xfrm>
          <a:off x="1148747" y="2057400"/>
          <a:ext cx="6846507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67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767832" cy="1612775"/>
          </a:xfrm>
        </p:spPr>
        <p:txBody>
          <a:bodyPr/>
          <a:lstStyle/>
          <a:p>
            <a:r>
              <a:rPr lang="en-GB" dirty="0"/>
              <a:t>Certificates evolution</a:t>
            </a:r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98731"/>
              </p:ext>
            </p:extLst>
          </p:nvPr>
        </p:nvGraphicFramePr>
        <p:xfrm>
          <a:off x="3225032" y="1041907"/>
          <a:ext cx="4707979" cy="542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8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2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sp>
        <p:nvSpPr>
          <p:cNvPr id="7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</p:spPr>
        <p:txBody>
          <a:bodyPr/>
          <a:lstStyle/>
          <a:p>
            <a:pPr algn="r">
              <a:defRPr/>
            </a:pPr>
            <a:r>
              <a:rPr lang="fr-BE" dirty="0"/>
              <a:t>26</a:t>
            </a:r>
          </a:p>
        </p:txBody>
      </p:sp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500844" y="188640"/>
            <a:ext cx="8280920" cy="711473"/>
          </a:xfrm>
        </p:spPr>
        <p:txBody>
          <a:bodyPr/>
          <a:lstStyle/>
          <a:p>
            <a:r>
              <a:rPr lang="fr-FR" dirty="0" err="1"/>
              <a:t>Members</a:t>
            </a:r>
            <a:endParaRPr lang="fr-BE" dirty="0"/>
          </a:p>
        </p:txBody>
      </p:sp>
      <p:grpSp>
        <p:nvGrpSpPr>
          <p:cNvPr id="104" name="Groupe 103"/>
          <p:cNvGrpSpPr/>
          <p:nvPr/>
        </p:nvGrpSpPr>
        <p:grpSpPr>
          <a:xfrm>
            <a:off x="323528" y="980848"/>
            <a:ext cx="8546052" cy="5544496"/>
            <a:chOff x="323528" y="980848"/>
            <a:chExt cx="8546052" cy="5544496"/>
          </a:xfrm>
        </p:grpSpPr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834066"/>
              <a:ext cx="1620000" cy="302556"/>
            </a:xfrm>
            <a:prstGeom prst="rect">
              <a:avLst/>
            </a:prstGeom>
          </p:spPr>
        </p:pic>
        <p:pic>
          <p:nvPicPr>
            <p:cNvPr id="106" name="Picture 4" descr="DEKR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296" y="1189529"/>
              <a:ext cx="1584000" cy="662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7" name="Picture 7" descr="NS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634" y="4726119"/>
              <a:ext cx="1584000" cy="50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8" name="Picture 8" descr="SGS-UK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846" y="4609852"/>
              <a:ext cx="1557626" cy="73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9" name="Picture 10" descr="TUV-NORD-CERT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9F9F7"/>
                </a:clrFrom>
                <a:clrTo>
                  <a:srgbClr val="F9F9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565" y="5617309"/>
              <a:ext cx="1620000" cy="73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0" name="Picture 3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546" y="5445344"/>
              <a:ext cx="1125777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1" name="Picture 34" descr="SIQ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740" y="4695877"/>
              <a:ext cx="1332000" cy="562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720" y="2335786"/>
              <a:ext cx="1548000" cy="602349"/>
            </a:xfrm>
            <a:prstGeom prst="rect">
              <a:avLst/>
            </a:prstGeom>
          </p:spPr>
        </p:pic>
        <p:pic>
          <p:nvPicPr>
            <p:cNvPr id="113" name="Image 112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59" y="3568124"/>
              <a:ext cx="1558800" cy="502807"/>
            </a:xfrm>
            <a:prstGeom prst="rect">
              <a:avLst/>
            </a:prstGeom>
          </p:spPr>
        </p:pic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104" y="2357120"/>
              <a:ext cx="1584000" cy="559680"/>
            </a:xfrm>
            <a:prstGeom prst="rect">
              <a:avLst/>
            </a:prstGeom>
          </p:spPr>
        </p:pic>
        <p:pic>
          <p:nvPicPr>
            <p:cNvPr id="115" name="Image 1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912" y="2204960"/>
              <a:ext cx="864000" cy="864000"/>
            </a:xfrm>
            <a:prstGeom prst="rect">
              <a:avLst/>
            </a:prstGeom>
          </p:spPr>
        </p:pic>
        <p:pic>
          <p:nvPicPr>
            <p:cNvPr id="116" name="Image 1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80" y="4617211"/>
              <a:ext cx="1440000" cy="720001"/>
            </a:xfrm>
            <a:prstGeom prst="rect">
              <a:avLst/>
            </a:prstGeom>
          </p:spPr>
        </p:pic>
        <p:pic>
          <p:nvPicPr>
            <p:cNvPr id="117" name="Picture 2" descr="fCnA-lbJ_400x400[1]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70" b="40167"/>
            <a:stretch>
              <a:fillRect/>
            </a:stretch>
          </p:blipFill>
          <p:spPr bwMode="auto">
            <a:xfrm>
              <a:off x="5229104" y="1297633"/>
              <a:ext cx="1584000" cy="4464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5535344"/>
              <a:ext cx="900000" cy="900000"/>
            </a:xfrm>
            <a:prstGeom prst="rect">
              <a:avLst/>
            </a:prstGeom>
          </p:spPr>
        </p:pic>
        <p:pic>
          <p:nvPicPr>
            <p:cNvPr id="119" name="Image 118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553" y="3519757"/>
              <a:ext cx="1558800" cy="599540"/>
            </a:xfrm>
            <a:prstGeom prst="rect">
              <a:avLst/>
            </a:prstGeom>
          </p:spPr>
        </p:pic>
        <p:pic>
          <p:nvPicPr>
            <p:cNvPr id="120" name="Image 1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65" y="3603016"/>
              <a:ext cx="1557626" cy="433022"/>
            </a:xfrm>
            <a:prstGeom prst="rect">
              <a:avLst/>
            </a:prstGeom>
          </p:spPr>
        </p:pic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80848"/>
              <a:ext cx="1080000" cy="1080000"/>
            </a:xfrm>
            <a:prstGeom prst="rect">
              <a:avLst/>
            </a:prstGeom>
          </p:spPr>
        </p:pic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2341134"/>
              <a:ext cx="1620000" cy="591652"/>
            </a:xfrm>
            <a:prstGeom prst="rect">
              <a:avLst/>
            </a:prstGeom>
          </p:spPr>
        </p:pic>
        <p:pic>
          <p:nvPicPr>
            <p:cNvPr id="123" name="Image 12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475784"/>
              <a:ext cx="1559119" cy="687486"/>
            </a:xfrm>
            <a:prstGeom prst="rect">
              <a:avLst/>
            </a:prstGeom>
          </p:spPr>
        </p:pic>
        <p:pic>
          <p:nvPicPr>
            <p:cNvPr id="124" name="Image 123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20" y="1094197"/>
              <a:ext cx="1224000" cy="853303"/>
            </a:xfrm>
            <a:prstGeom prst="rect">
              <a:avLst/>
            </a:prstGeom>
          </p:spPr>
        </p:pic>
        <p:pic>
          <p:nvPicPr>
            <p:cNvPr id="125" name="Image 1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615436"/>
              <a:ext cx="1584000" cy="723551"/>
            </a:xfrm>
            <a:prstGeom prst="rect">
              <a:avLst/>
            </a:prstGeom>
          </p:spPr>
        </p:pic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12" y="1196270"/>
              <a:ext cx="1224000" cy="649157"/>
            </a:xfrm>
            <a:prstGeom prst="rect">
              <a:avLst/>
            </a:prstGeom>
          </p:spPr>
        </p:pic>
        <p:pic>
          <p:nvPicPr>
            <p:cNvPr id="127" name="Image 12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496" y="3429000"/>
              <a:ext cx="1558800" cy="781055"/>
            </a:xfrm>
            <a:prstGeom prst="rect">
              <a:avLst/>
            </a:prstGeom>
          </p:spPr>
        </p:pic>
        <p:pic>
          <p:nvPicPr>
            <p:cNvPr id="128" name="Image 12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348880"/>
              <a:ext cx="1584000" cy="57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17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1187624" y="1600201"/>
            <a:ext cx="7704856" cy="748680"/>
          </a:xfrm>
        </p:spPr>
        <p:txBody>
          <a:bodyPr/>
          <a:lstStyle/>
          <a:p>
            <a:r>
              <a:rPr lang="fr-BE" sz="2700" dirty="0" err="1"/>
              <a:t>Valid</a:t>
            </a:r>
            <a:r>
              <a:rPr lang="fr-BE" sz="2700" dirty="0">
                <a:solidFill>
                  <a:srgbClr val="000080"/>
                </a:solidFill>
                <a:effectLst/>
              </a:rPr>
              <a:t> </a:t>
            </a:r>
            <a:r>
              <a:rPr lang="fr-BE" sz="2700" dirty="0"/>
              <a:t>CE </a:t>
            </a:r>
            <a:r>
              <a:rPr lang="fr-BE" sz="2700" dirty="0" err="1"/>
              <a:t>certificates</a:t>
            </a:r>
            <a:r>
              <a:rPr lang="fr-BE" sz="2700" dirty="0"/>
              <a:t> </a:t>
            </a:r>
            <a:r>
              <a:rPr lang="fr-BE" sz="2700" dirty="0" err="1"/>
              <a:t>issued</a:t>
            </a:r>
            <a:r>
              <a:rPr lang="fr-BE" sz="2700" dirty="0"/>
              <a:t> </a:t>
            </a:r>
            <a:r>
              <a:rPr lang="fr-BE" sz="2700" dirty="0" err="1"/>
              <a:t>from</a:t>
            </a:r>
            <a:r>
              <a:rPr lang="fr-BE" sz="2700" dirty="0"/>
              <a:t> 2010 to 2020</a:t>
            </a: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26476"/>
              </p:ext>
            </p:extLst>
          </p:nvPr>
        </p:nvGraphicFramePr>
        <p:xfrm>
          <a:off x="611560" y="1600201"/>
          <a:ext cx="7691437" cy="474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91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/>
              <a:t>Distribution </a:t>
            </a:r>
            <a:r>
              <a:rPr lang="fr-BE" dirty="0" err="1"/>
              <a:t>between</a:t>
            </a:r>
            <a:r>
              <a:rPr lang="fr-BE" dirty="0"/>
              <a:t> </a:t>
            </a:r>
            <a:r>
              <a:rPr lang="fr-BE" dirty="0" err="1"/>
              <a:t>different</a:t>
            </a:r>
            <a:r>
              <a:rPr lang="fr-BE" dirty="0"/>
              <a:t> directives</a:t>
            </a:r>
          </a:p>
          <a:p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42683"/>
              </p:ext>
            </p:extLst>
          </p:nvPr>
        </p:nvGraphicFramePr>
        <p:xfrm>
          <a:off x="1835696" y="2132856"/>
          <a:ext cx="5500444" cy="419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10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 different conformity assessment modules under AIMDD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077368"/>
              </p:ext>
            </p:extLst>
          </p:nvPr>
        </p:nvGraphicFramePr>
        <p:xfrm>
          <a:off x="1921876" y="2531444"/>
          <a:ext cx="5300248" cy="380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8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 different conformity assessment modules under MDD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94450"/>
              </p:ext>
            </p:extLst>
          </p:nvPr>
        </p:nvGraphicFramePr>
        <p:xfrm>
          <a:off x="971600" y="2326959"/>
          <a:ext cx="7125469" cy="380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1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Distribution between different conformity assessment modules under IVDD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91635"/>
              </p:ext>
            </p:extLst>
          </p:nvPr>
        </p:nvGraphicFramePr>
        <p:xfrm>
          <a:off x="1202488" y="2440445"/>
          <a:ext cx="6387577" cy="414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16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New certificates issued in 2020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139847"/>
              </p:ext>
            </p:extLst>
          </p:nvPr>
        </p:nvGraphicFramePr>
        <p:xfrm>
          <a:off x="1462398" y="2000250"/>
          <a:ext cx="6219205" cy="402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30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899592" y="1600201"/>
            <a:ext cx="8136904" cy="748680"/>
          </a:xfrm>
        </p:spPr>
        <p:txBody>
          <a:bodyPr/>
          <a:lstStyle/>
          <a:p>
            <a:r>
              <a:rPr lang="en-US" dirty="0"/>
              <a:t>New CE certificates issued from 2010 to 2020</a:t>
            </a:r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/>
              <a:t>Team-NB-MD-Survey-2020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19204"/>
              </p:ext>
            </p:extLst>
          </p:nvPr>
        </p:nvGraphicFramePr>
        <p:xfrm>
          <a:off x="1015604" y="2020910"/>
          <a:ext cx="7112793" cy="459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80590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4464</TotalTime>
  <Words>498</Words>
  <Application>Microsoft Office PowerPoint</Application>
  <PresentationFormat>On-screen Show (4:3)</PresentationFormat>
  <Paragraphs>125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1_Modèle par défaut</vt:lpstr>
      <vt:lpstr>Modèle par défaut</vt:lpstr>
      <vt:lpstr>Medical Device Survey 2020  Data from all members (end 2020)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Members</vt:lpstr>
    </vt:vector>
  </TitlesOfParts>
  <Company>QUASYS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Ed Panek</cp:lastModifiedBy>
  <cp:revision>667</cp:revision>
  <cp:lastPrinted>2016-04-08T09:33:56Z</cp:lastPrinted>
  <dcterms:created xsi:type="dcterms:W3CDTF">2003-11-17T09:11:45Z</dcterms:created>
  <dcterms:modified xsi:type="dcterms:W3CDTF">2021-09-02T18:05:23Z</dcterms:modified>
</cp:coreProperties>
</file>