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944011-D259-4464-BDEC-51A1FE0F61B7}" type="datetimeFigureOut">
              <a:rPr lang="en-US" smtClean="0"/>
              <a:pPr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0E0A24-176C-486F-8EDB-A0953E759D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893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E0A24-176C-486F-8EDB-A0953E759D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0073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8/10/2022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657600"/>
            <a:ext cx="8305800" cy="3352800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FFFF66"/>
                </a:solidFill>
              </a:rPr>
              <a:t>Neonatologist and clinical epidemiologist </a:t>
            </a:r>
            <a:r>
              <a:rPr lang="en-US" sz="2000" dirty="0" smtClean="0">
                <a:solidFill>
                  <a:srgbClr val="FFFF66"/>
                </a:solidFill>
              </a:rPr>
              <a:t>with</a:t>
            </a:r>
            <a:br>
              <a:rPr lang="en-US" sz="2000" dirty="0" smtClean="0">
                <a:solidFill>
                  <a:srgbClr val="FFFF66"/>
                </a:solidFill>
              </a:rPr>
            </a:br>
            <a:r>
              <a:rPr lang="en-US" sz="2000" dirty="0" smtClean="0">
                <a:solidFill>
                  <a:srgbClr val="FFFF66"/>
                </a:solidFill>
              </a:rPr>
              <a:t>Innovation</a:t>
            </a:r>
            <a:r>
              <a:rPr lang="en-US" sz="2000" dirty="0">
                <a:solidFill>
                  <a:srgbClr val="FFFF66"/>
                </a:solidFill>
              </a:rPr>
              <a:t>, advocacy and strong commitment to quality, equity and </a:t>
            </a:r>
            <a:r>
              <a:rPr lang="en-US" sz="2000" dirty="0" smtClean="0">
                <a:solidFill>
                  <a:srgbClr val="FFFF66"/>
                </a:solidFill>
              </a:rPr>
              <a:t>accountability.</a:t>
            </a:r>
            <a:br>
              <a:rPr lang="en-US" sz="2000" dirty="0" smtClean="0">
                <a:solidFill>
                  <a:srgbClr val="FFFF66"/>
                </a:solidFill>
              </a:rPr>
            </a:br>
            <a:r>
              <a:rPr lang="en-US" sz="2000" dirty="0" smtClean="0">
                <a:solidFill>
                  <a:srgbClr val="FFFF66"/>
                </a:solidFill>
              </a:rPr>
              <a:t>Involved in system strengthening and team building &amp; implementation research</a:t>
            </a:r>
            <a:br>
              <a:rPr lang="en-US" sz="2000" dirty="0" smtClean="0">
                <a:solidFill>
                  <a:srgbClr val="FFFF66"/>
                </a:solidFill>
              </a:rPr>
            </a:br>
            <a:r>
              <a:rPr lang="en-US" sz="2000" dirty="0" smtClean="0">
                <a:solidFill>
                  <a:srgbClr val="FFFF66"/>
                </a:solidFill>
              </a:rPr>
              <a:t>Part of many advisory and regulatory boards </a:t>
            </a:r>
            <a:r>
              <a:rPr lang="en-US" sz="1800" dirty="0">
                <a:solidFill>
                  <a:schemeClr val="bg1"/>
                </a:solidFill>
                <a:effectLst/>
              </a:rPr>
              <a:t/>
            </a:r>
            <a:br>
              <a:rPr lang="en-US" sz="1800" dirty="0">
                <a:solidFill>
                  <a:schemeClr val="bg1"/>
                </a:solidFill>
                <a:effectLst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</a:rPr>
              <a:t>Delhi </a:t>
            </a:r>
            <a:r>
              <a:rPr lang="en-US" sz="1800" dirty="0">
                <a:solidFill>
                  <a:srgbClr val="FF0000"/>
                </a:solidFill>
                <a:effectLst/>
              </a:rPr>
              <a:t>Medical Council </a:t>
            </a:r>
            <a:r>
              <a:rPr lang="en-US" sz="1800" dirty="0">
                <a:solidFill>
                  <a:schemeClr val="bg1"/>
                </a:solidFill>
                <a:effectLst/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2010-15-2020), </a:t>
            </a:r>
            <a:br>
              <a:rPr lang="en-US" sz="1800" dirty="0" smtClean="0">
                <a:solidFill>
                  <a:schemeClr val="bg1"/>
                </a:solidFill>
                <a:effectLst/>
              </a:rPr>
            </a:br>
            <a:r>
              <a:rPr lang="en-US" sz="1800" b="0" dirty="0" smtClean="0">
                <a:solidFill>
                  <a:srgbClr val="FF0000"/>
                </a:solidFill>
                <a:effectLst/>
              </a:rPr>
              <a:t>Quality Council of India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(NABQP) Board Member </a:t>
            </a:r>
            <a:br>
              <a:rPr lang="en-US" sz="1800" dirty="0" smtClean="0">
                <a:solidFill>
                  <a:schemeClr val="bg1"/>
                </a:solidFill>
                <a:effectLst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</a:rPr>
              <a:t>NTBN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(National Technical Board of Nutrition) </a:t>
            </a:r>
            <a:r>
              <a:rPr lang="en-US" sz="1800" dirty="0" smtClean="0">
                <a:solidFill>
                  <a:srgbClr val="FF0000"/>
                </a:solidFill>
                <a:effectLst/>
              </a:rPr>
              <a:t>NITI AYOG –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till date </a:t>
            </a:r>
            <a:br>
              <a:rPr lang="en-US" sz="1800" dirty="0" smtClean="0">
                <a:solidFill>
                  <a:schemeClr val="bg1"/>
                </a:solidFill>
                <a:effectLst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</a:rPr>
              <a:t>NABH- ex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Board Member  representing IMA(HQ) </a:t>
            </a:r>
            <a:r>
              <a:rPr lang="en-US" sz="1800" dirty="0">
                <a:solidFill>
                  <a:schemeClr val="bg1"/>
                </a:solidFill>
                <a:effectLst/>
              </a:rPr>
              <a:t>Lead Consultant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ISO/BIS</a:t>
            </a:r>
            <a:br>
              <a:rPr lang="en-US" sz="1800" dirty="0" smtClean="0">
                <a:solidFill>
                  <a:schemeClr val="bg1"/>
                </a:solidFill>
                <a:effectLst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</a:rPr>
              <a:t>NTAGI </a:t>
            </a:r>
            <a:r>
              <a:rPr lang="en-US" sz="1800" dirty="0">
                <a:solidFill>
                  <a:schemeClr val="bg1"/>
                </a:solidFill>
                <a:effectLst/>
              </a:rPr>
              <a:t>– National Technical Advisory Committee of Immunization –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GOI (2001-15)EB Member &amp; Office Bearer of CIAP </a:t>
            </a:r>
            <a:r>
              <a:rPr lang="en-US" sz="1800" dirty="0">
                <a:solidFill>
                  <a:schemeClr val="bg1"/>
                </a:solidFill>
                <a:effectLst/>
              </a:rPr>
              <a:t>-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2005-07 &amp; 2016-17</a:t>
            </a:r>
            <a:br>
              <a:rPr lang="en-US" sz="1800" dirty="0" smtClean="0">
                <a:solidFill>
                  <a:schemeClr val="bg1"/>
                </a:solidFill>
                <a:effectLst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</a:rPr>
              <a:t>INAP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(India Newborn Action Plan) </a:t>
            </a:r>
            <a:br>
              <a:rPr lang="en-US" sz="1800" dirty="0" smtClean="0">
                <a:solidFill>
                  <a:schemeClr val="bg1"/>
                </a:solidFill>
                <a:effectLst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</a:rPr>
              <a:t>IMA(</a:t>
            </a:r>
            <a:r>
              <a:rPr lang="en-US" sz="1800" dirty="0" err="1" smtClean="0">
                <a:solidFill>
                  <a:srgbClr val="FF0000"/>
                </a:solidFill>
                <a:effectLst/>
              </a:rPr>
              <a:t>Hq</a:t>
            </a:r>
            <a:r>
              <a:rPr lang="en-US" sz="1800" dirty="0" smtClean="0">
                <a:solidFill>
                  <a:srgbClr val="FF0000"/>
                </a:solidFill>
                <a:effectLst/>
              </a:rPr>
              <a:t>) 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- Ex Sec Academy , National Finance sec( </a:t>
            </a:r>
            <a:r>
              <a:rPr lang="en-US" sz="1800" dirty="0" err="1" smtClean="0">
                <a:solidFill>
                  <a:schemeClr val="bg1"/>
                </a:solidFill>
                <a:effectLst/>
              </a:rPr>
              <a:t>Hq</a:t>
            </a:r>
            <a:r>
              <a:rPr lang="en-US" sz="1800" smtClean="0">
                <a:solidFill>
                  <a:schemeClr val="bg1"/>
                </a:solidFill>
                <a:effectLst/>
              </a:rPr>
              <a:t>) 2014-15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/>
            </a:r>
            <a:br>
              <a:rPr lang="en-US" sz="1800" dirty="0" smtClean="0">
                <a:solidFill>
                  <a:schemeClr val="bg1"/>
                </a:solidFill>
                <a:effectLst/>
              </a:rPr>
            </a:br>
            <a:r>
              <a:rPr lang="en-US" sz="1800" dirty="0" smtClean="0">
                <a:solidFill>
                  <a:srgbClr val="FF0000"/>
                </a:solidFill>
                <a:effectLst/>
              </a:rPr>
              <a:t>NNF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- chairman Quality &amp; accreditation</a:t>
            </a:r>
            <a:br>
              <a:rPr lang="en-US" sz="1800" dirty="0" smtClean="0">
                <a:solidFill>
                  <a:schemeClr val="bg1"/>
                </a:solidFill>
                <a:effectLst/>
              </a:rPr>
            </a:br>
            <a:r>
              <a:rPr lang="en-US" sz="1800" dirty="0" smtClean="0">
                <a:solidFill>
                  <a:schemeClr val="bg1"/>
                </a:solidFill>
                <a:effectLst/>
              </a:rPr>
              <a:t>Administrator- www.Vaccineindia.org &amp; www.Newbornindia.org</a:t>
            </a:r>
            <a:r>
              <a:rPr lang="en-US" sz="1600" dirty="0">
                <a:solidFill>
                  <a:schemeClr val="bg1"/>
                </a:solidFill>
                <a:effectLst/>
              </a:rPr>
              <a:t/>
            </a:r>
            <a:br>
              <a:rPr lang="en-US" sz="1600" dirty="0">
                <a:solidFill>
                  <a:schemeClr val="bg1"/>
                </a:solidFill>
                <a:effectLst/>
              </a:rPr>
            </a:b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52401"/>
            <a:ext cx="1485900" cy="16763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61992" y="0"/>
            <a:ext cx="688200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FF00"/>
                </a:solidFill>
              </a:rPr>
              <a:t>Dr</a:t>
            </a:r>
            <a:r>
              <a:rPr lang="en-US" sz="2400" dirty="0">
                <a:solidFill>
                  <a:srgbClr val="00FF00"/>
                </a:solidFill>
              </a:rPr>
              <a:t> Ajay </a:t>
            </a:r>
            <a:r>
              <a:rPr lang="en-US" sz="2400" dirty="0" err="1">
                <a:solidFill>
                  <a:srgbClr val="00FF00"/>
                </a:solidFill>
              </a:rPr>
              <a:t>Gambhir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  <a:endParaRPr lang="en-US" sz="2400" dirty="0" smtClean="0">
              <a:solidFill>
                <a:srgbClr val="00FF00"/>
              </a:solidFill>
            </a:endParaRPr>
          </a:p>
          <a:p>
            <a:pPr algn="just"/>
            <a:r>
              <a:rPr lang="en-US" sz="1600" dirty="0" smtClean="0">
                <a:solidFill>
                  <a:schemeClr val="bg1"/>
                </a:solidFill>
              </a:rPr>
              <a:t>M.D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smtClean="0">
                <a:solidFill>
                  <a:schemeClr val="bg1"/>
                </a:solidFill>
              </a:rPr>
              <a:t>(Pediatrics) &amp; </a:t>
            </a:r>
            <a:r>
              <a:rPr lang="en-US" sz="1600" dirty="0">
                <a:solidFill>
                  <a:schemeClr val="bg1"/>
                </a:solidFill>
              </a:rPr>
              <a:t>M.D</a:t>
            </a:r>
            <a:r>
              <a:rPr lang="en-US" sz="1600" dirty="0" smtClean="0">
                <a:solidFill>
                  <a:schemeClr val="bg1"/>
                </a:solidFill>
              </a:rPr>
              <a:t>. (C. Med.)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FIAP, FIAMS, FNNF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President IAP Delhi 2008-09, Vice-President CIAP 2007-08,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President, NNF (2015-16),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Secretary DMA 2020-22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NTAGI Member 2001-2017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133865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226</TotalTime>
  <Words>48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Neonatologist and clinical epidemiologist with Innovation, advocacy and strong commitment to quality, equity and accountability. Involved in system strengthening and team building &amp; implementation research Part of many advisory and regulatory boards  Delhi Medical Council (2010-15-2020),  Quality Council of India (NABQP) Board Member  NTBN (National Technical Board of Nutrition) NITI AYOG – till date  NABH- ex Board Member  representing IMA(HQ) Lead Consultant ISO/BIS NTAGI – National Technical Advisory Committee of Immunization –GOI (2001-15)EB Member &amp; Office Bearer of CIAP -2005-07 &amp; 2016-17 INAP (India Newborn Action Plan)  IMA(Hq)  - Ex Sec Academy , National Finance sec( Hq) 2014-15 NNF- chairman Quality &amp; accreditation Administrator- www.Vaccineindia.org &amp; www.Newbornindia.org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Ajay Gambhir is an M.D. in Pediatrics and M.D. in Community Medicine Position held:- Secretary NNF- National Neonatology Forum (2011-12) President Elect â€“ National Neonatology Forum (2014-15) Member Delhi Medical Council (2010-2015) Finance Secretary (Elect)- Indian Medical Association (2013-14) Executive Board Member DELHI MEDICAL COUNCIL Board of Quality council &amp; NABH- National Accreditation Board of Health &amp; Hospital (QCI) &amp; National Board of Quality Promotion Board of NAQP- National Accreditation &amp; quality promotion Member NTAGI â€“ National Technical Advisory Committee of Immunization â€“GOI Ex National Coordinator BFHI â€“ Baby Friendly Hospital (UNICEF) Member National &amp; State Child Award Committee  Member National Committee IYCH at NIPCCD Vice Chairman Academy IMA AMS (HQ) Hyderabad Ex Secretary â€“ Academy of Medical Specialties &amp; A.K.N. Sinha Institute  Hospital Accreditation Committee at BIS (Bureau of Indian Standards) QCI: Internal Counselor &amp; Assessor for NABH Certified consultant for health Insurance  Lead Consultant ISO/BIS for 2001-9000 &amp; QCI Vice President CIAP (Indian academy of Pediatrics) -2007, President IAP Delhi -2008 Ultrasound &amp; ECHO Training from INMAS 1989 National Task Force Committee on Child Health &amp; Adolescent- GOI Telemedicine Core Group- GOI Hospital accreditation Committee of BIS (ISO) EBM From 2005-2007 &amp; IAP Representative New Delhi Constitutional Committee of CIAP&amp; NNF- Only common person Advisory Committee of IJPP, JIMA (Largest Journal) Â  Neonatal Trainings Abroad:- Institute of Child Health London- Neonatal, Paed. Metabolic &amp; Endocrine Diseasesâ€“ 2001 GOSH- Great Ormond Street Hospital in NICU &amp; Neonatal Surgical Unit â€“ 2002 University College Londonâ€“ Neonatal â€“ High Frequency &amp; NO Ventilation â€“ 2003 Elizabeth Garnett Hospital â€“ Management of very low weight new born &amp; Neonatal Hypothermiaâ€“ 2009 Hammersmith Hospital â€“ Working with New modalitiesâ€“ Use of Cranial Ultrasound, MRS (Magnetic Resonance Spectrometry) &amp; Hypothermiaâ€“ 2004 Fetal medicine unit: UCL- of Colour Flow Doppler &amp; In</dc:title>
  <dc:creator>NNF</dc:creator>
  <cp:lastModifiedBy>Dr.Ajay Gambhir</cp:lastModifiedBy>
  <cp:revision>21</cp:revision>
  <dcterms:created xsi:type="dcterms:W3CDTF">2015-09-16T12:11:04Z</dcterms:created>
  <dcterms:modified xsi:type="dcterms:W3CDTF">2022-08-10T05:07:04Z</dcterms:modified>
</cp:coreProperties>
</file>