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4"/>
  </p:notesMasterIdLst>
  <p:handoutMasterIdLst>
    <p:handoutMasterId r:id="rId35"/>
  </p:handoutMasterIdLst>
  <p:sldIdLst>
    <p:sldId id="256" r:id="rId2"/>
    <p:sldId id="257" r:id="rId3"/>
    <p:sldId id="269" r:id="rId4"/>
    <p:sldId id="258" r:id="rId5"/>
    <p:sldId id="259" r:id="rId6"/>
    <p:sldId id="260" r:id="rId7"/>
    <p:sldId id="261" r:id="rId8"/>
    <p:sldId id="262" r:id="rId9"/>
    <p:sldId id="264" r:id="rId10"/>
    <p:sldId id="265" r:id="rId11"/>
    <p:sldId id="266" r:id="rId12"/>
    <p:sldId id="267"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63" r:id="rId33"/>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2" autoAdjust="0"/>
    <p:restoredTop sz="94660"/>
  </p:normalViewPr>
  <p:slideViewPr>
    <p:cSldViewPr>
      <p:cViewPr varScale="1">
        <p:scale>
          <a:sx n="58" d="100"/>
          <a:sy n="58" d="100"/>
        </p:scale>
        <p:origin x="1531"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vl1pPr>
          </a:lstStyle>
          <a:p>
            <a:fld id="{9D35D406-ADCA-4D0F-B3F0-F89A44A13901}" type="datetimeFigureOut">
              <a:rPr lang="en-IE" smtClean="0"/>
              <a:t>08/05/2017</a:t>
            </a:fld>
            <a:endParaRPr lang="en-IE" dirty="0"/>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778250" y="9377363"/>
            <a:ext cx="2889250" cy="493712"/>
          </a:xfrm>
          <a:prstGeom prst="rect">
            <a:avLst/>
          </a:prstGeom>
        </p:spPr>
        <p:txBody>
          <a:bodyPr vert="horz" lIns="91440" tIns="45720" rIns="91440" bIns="45720" rtlCol="0" anchor="b"/>
          <a:lstStyle>
            <a:lvl1pPr algn="r">
              <a:defRPr sz="1200"/>
            </a:lvl1pPr>
          </a:lstStyle>
          <a:p>
            <a:fld id="{BC9C3FBA-9999-46B3-BDD9-4F23B3A1F240}" type="slidenum">
              <a:rPr lang="en-IE" smtClean="0"/>
              <a:t>‹#›</a:t>
            </a:fld>
            <a:endParaRPr lang="en-IE" dirty="0"/>
          </a:p>
        </p:txBody>
      </p:sp>
    </p:spTree>
    <p:extLst>
      <p:ext uri="{BB962C8B-B14F-4D97-AF65-F5344CB8AC3E}">
        <p14:creationId xmlns:p14="http://schemas.microsoft.com/office/powerpoint/2010/main" val="1944463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4186"/>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778250" y="0"/>
            <a:ext cx="2889250" cy="494186"/>
          </a:xfrm>
          <a:prstGeom prst="rect">
            <a:avLst/>
          </a:prstGeom>
        </p:spPr>
        <p:txBody>
          <a:bodyPr vert="horz" lIns="91440" tIns="45720" rIns="91440" bIns="45720" rtlCol="0"/>
          <a:lstStyle>
            <a:lvl1pPr algn="r">
              <a:defRPr sz="1200"/>
            </a:lvl1pPr>
          </a:lstStyle>
          <a:p>
            <a:fld id="{CAC12D70-1B2C-4D3D-BE31-4433FFA886A9}" type="datetimeFigureOut">
              <a:rPr lang="en-IE" smtClean="0"/>
              <a:t>08/05/2017</a:t>
            </a:fld>
            <a:endParaRPr lang="en-IE" dirty="0"/>
          </a:p>
        </p:txBody>
      </p:sp>
      <p:sp>
        <p:nvSpPr>
          <p:cNvPr id="4" name="Slide Image Placeholder 3"/>
          <p:cNvSpPr>
            <a:spLocks noGrp="1" noRot="1" noChangeAspect="1"/>
          </p:cNvSpPr>
          <p:nvPr>
            <p:ph type="sldImg" idx="2"/>
          </p:nvPr>
        </p:nvSpPr>
        <p:spPr>
          <a:xfrm>
            <a:off x="865188" y="739775"/>
            <a:ext cx="4938712" cy="3703638"/>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66750" y="4689239"/>
            <a:ext cx="5335588" cy="44429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376899"/>
            <a:ext cx="2889250" cy="494185"/>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778250" y="9376899"/>
            <a:ext cx="2889250" cy="494185"/>
          </a:xfrm>
          <a:prstGeom prst="rect">
            <a:avLst/>
          </a:prstGeom>
        </p:spPr>
        <p:txBody>
          <a:bodyPr vert="horz" lIns="91440" tIns="45720" rIns="91440" bIns="45720" rtlCol="0" anchor="b"/>
          <a:lstStyle>
            <a:lvl1pPr algn="r">
              <a:defRPr sz="1200"/>
            </a:lvl1pPr>
          </a:lstStyle>
          <a:p>
            <a:fld id="{2777B956-48FD-4F07-8061-B836A7B36B7A}" type="slidenum">
              <a:rPr lang="en-IE" smtClean="0"/>
              <a:t>‹#›</a:t>
            </a:fld>
            <a:endParaRPr lang="en-IE" dirty="0"/>
          </a:p>
        </p:txBody>
      </p:sp>
    </p:spTree>
    <p:extLst>
      <p:ext uri="{BB962C8B-B14F-4D97-AF65-F5344CB8AC3E}">
        <p14:creationId xmlns:p14="http://schemas.microsoft.com/office/powerpoint/2010/main" val="349569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4EEE7C-F5F8-448C-9DE8-4D6C09E1220C}" type="datetimeFigureOut">
              <a:rPr lang="en-IE" smtClean="0"/>
              <a:pPr/>
              <a:t>08/05/2017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D89F1BF2-E5AC-4FFC-B8F4-7F393C99A067}" type="slidenum">
              <a:rPr lang="en-IE" smtClean="0"/>
              <a:pPr/>
              <a:t>‹#›</a:t>
            </a:fld>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4EEE7C-F5F8-448C-9DE8-4D6C09E1220C}" type="datetimeFigureOut">
              <a:rPr lang="en-IE" smtClean="0"/>
              <a:pPr/>
              <a:t>08/05/2017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D89F1BF2-E5AC-4FFC-B8F4-7F393C99A067}" type="slidenum">
              <a:rPr lang="en-IE" smtClean="0"/>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4EEE7C-F5F8-448C-9DE8-4D6C09E1220C}" type="datetimeFigureOut">
              <a:rPr lang="en-IE" smtClean="0"/>
              <a:pPr/>
              <a:t>08/05/2017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D89F1BF2-E5AC-4FFC-B8F4-7F393C99A067}" type="slidenum">
              <a:rPr lang="en-IE" smtClean="0"/>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4EEE7C-F5F8-448C-9DE8-4D6C09E1220C}" type="datetimeFigureOut">
              <a:rPr lang="en-IE" smtClean="0"/>
              <a:pPr/>
              <a:t>08/05/2017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D89F1BF2-E5AC-4FFC-B8F4-7F393C99A067}" type="slidenum">
              <a:rPr lang="en-IE" smtClean="0"/>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4EEE7C-F5F8-448C-9DE8-4D6C09E1220C}" type="datetimeFigureOut">
              <a:rPr lang="en-IE" smtClean="0"/>
              <a:pPr/>
              <a:t>08/05/2017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D89F1BF2-E5AC-4FFC-B8F4-7F393C99A067}" type="slidenum">
              <a:rPr lang="en-IE" smtClean="0"/>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4EEE7C-F5F8-448C-9DE8-4D6C09E1220C}" type="datetimeFigureOut">
              <a:rPr lang="en-IE" smtClean="0"/>
              <a:pPr/>
              <a:t>08/05/2017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D89F1BF2-E5AC-4FFC-B8F4-7F393C99A067}"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4EEE7C-F5F8-448C-9DE8-4D6C09E1220C}" type="datetimeFigureOut">
              <a:rPr lang="en-IE" smtClean="0"/>
              <a:pPr/>
              <a:t>08/05/2017</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D89F1BF2-E5AC-4FFC-B8F4-7F393C99A067}"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4EEE7C-F5F8-448C-9DE8-4D6C09E1220C}" type="datetimeFigureOut">
              <a:rPr lang="en-IE" smtClean="0"/>
              <a:pPr/>
              <a:t>08/05/2017</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D89F1BF2-E5AC-4FFC-B8F4-7F393C99A067}" type="slidenum">
              <a:rPr lang="en-IE" smtClean="0"/>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EEE7C-F5F8-448C-9DE8-4D6C09E1220C}" type="datetimeFigureOut">
              <a:rPr lang="en-IE" smtClean="0"/>
              <a:pPr/>
              <a:t>08/05/2017</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D89F1BF2-E5AC-4FFC-B8F4-7F393C99A067}" type="slidenum">
              <a:rPr lang="en-IE" smtClean="0"/>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4EEE7C-F5F8-448C-9DE8-4D6C09E1220C}" type="datetimeFigureOut">
              <a:rPr lang="en-IE" smtClean="0"/>
              <a:pPr/>
              <a:t>08/05/2017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D89F1BF2-E5AC-4FFC-B8F4-7F393C99A067}" type="slidenum">
              <a:rPr lang="en-IE" smtClean="0"/>
              <a:pPr/>
              <a:t>‹#›</a:t>
            </a:fld>
            <a:endParaRPr lang="en-IE"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4EEE7C-F5F8-448C-9DE8-4D6C09E1220C}" type="datetimeFigureOut">
              <a:rPr lang="en-IE" smtClean="0"/>
              <a:pPr/>
              <a:t>08/05/2017</a:t>
            </a:fld>
            <a:endParaRPr lang="en-IE" dirty="0"/>
          </a:p>
        </p:txBody>
      </p:sp>
      <p:sp>
        <p:nvSpPr>
          <p:cNvPr id="9" name="Slide Number Placeholder 8"/>
          <p:cNvSpPr>
            <a:spLocks noGrp="1"/>
          </p:cNvSpPr>
          <p:nvPr>
            <p:ph type="sldNum" sz="quarter" idx="11"/>
          </p:nvPr>
        </p:nvSpPr>
        <p:spPr/>
        <p:txBody>
          <a:bodyPr/>
          <a:lstStyle/>
          <a:p>
            <a:fld id="{D89F1BF2-E5AC-4FFC-B8F4-7F393C99A067}" type="slidenum">
              <a:rPr lang="en-IE" smtClean="0"/>
              <a:pPr/>
              <a:t>‹#›</a:t>
            </a:fld>
            <a:endParaRPr lang="en-IE" dirty="0"/>
          </a:p>
        </p:txBody>
      </p:sp>
      <p:sp>
        <p:nvSpPr>
          <p:cNvPr id="10" name="Footer Placeholder 9"/>
          <p:cNvSpPr>
            <a:spLocks noGrp="1"/>
          </p:cNvSpPr>
          <p:nvPr>
            <p:ph type="ftr" sz="quarter" idx="12"/>
          </p:nvPr>
        </p:nvSpPr>
        <p:spPr/>
        <p:txBody>
          <a:bodyPr/>
          <a:lstStyle/>
          <a:p>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89F1BF2-E5AC-4FFC-B8F4-7F393C99A067}" type="slidenum">
              <a:rPr lang="en-IE" smtClean="0"/>
              <a:pPr/>
              <a:t>‹#›</a:t>
            </a:fld>
            <a:endParaRPr lang="en-IE"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IE"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4EEE7C-F5F8-448C-9DE8-4D6C09E1220C}" type="datetimeFigureOut">
              <a:rPr lang="en-IE" smtClean="0"/>
              <a:pPr/>
              <a:t>08/05/2017</a:t>
            </a:fld>
            <a:endParaRPr lang="en-IE"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ma.europa.eu/ema/index.jsp?curl=pages/regulation/general/general_content_000629.jsp" TargetMode="External"/><Relationship Id="rId2" Type="http://schemas.openxmlformats.org/officeDocument/2006/relationships/hyperlink" Target="http://www.ema.europa.eu/ema/index.jsp?curl=pages/news_and_events/events/2017/01/event_detail_001385.jsp&amp;mid=WC0b01ac058004d5c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ema.europa.eu/ema/index.jsp?curl=pages/news_and_events/events/2017/01/event_detail_001385.jsp&amp;mid=WC0b01ac058004d5c3"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ema.europa.eu/ema/index.jsp?curl=pages/regulation/general/general_content_000629.js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1052736"/>
            <a:ext cx="6766520" cy="2460104"/>
          </a:xfrm>
        </p:spPr>
        <p:txBody>
          <a:bodyPr/>
          <a:lstStyle/>
          <a:p>
            <a:r>
              <a:rPr lang="en-IE" sz="2800" dirty="0">
                <a:solidFill>
                  <a:schemeClr val="accent6">
                    <a:lumMod val="75000"/>
                  </a:schemeClr>
                </a:solidFill>
              </a:rPr>
              <a:t>Clinical Trials Regulation (EC) No. 536/2014 – An introduction.</a:t>
            </a:r>
            <a:br>
              <a:rPr lang="en-IE" sz="2400" dirty="0">
                <a:solidFill>
                  <a:schemeClr val="accent6">
                    <a:lumMod val="75000"/>
                  </a:schemeClr>
                </a:solidFill>
              </a:rPr>
            </a:br>
            <a:br>
              <a:rPr lang="en-IE" sz="2400" dirty="0"/>
            </a:br>
            <a:endParaRPr lang="en-IE" sz="2400" dirty="0"/>
          </a:p>
        </p:txBody>
      </p:sp>
      <p:sp>
        <p:nvSpPr>
          <p:cNvPr id="2" name="Rectangle 1"/>
          <p:cNvSpPr/>
          <p:nvPr/>
        </p:nvSpPr>
        <p:spPr>
          <a:xfrm>
            <a:off x="685800" y="4413073"/>
            <a:ext cx="4572000" cy="1200329"/>
          </a:xfrm>
          <a:prstGeom prst="rect">
            <a:avLst/>
          </a:prstGeom>
        </p:spPr>
        <p:txBody>
          <a:bodyPr>
            <a:spAutoFit/>
          </a:bodyPr>
          <a:lstStyle/>
          <a:p>
            <a:r>
              <a:rPr lang="en-IE" sz="800" dirty="0"/>
              <a:t>Information sources :SME info day: The new clinical trial regulation. Monday, 20 March 2017</a:t>
            </a:r>
          </a:p>
          <a:p>
            <a:r>
              <a:rPr lang="en-IE" sz="800" dirty="0"/>
              <a:t>Clinical Trials Regulation (EC) No. 536/2014 – Laura Pioppo, Scientific Administrator, Clinical and Non clinical Compliance, EMA SME workshop 20 March 2017.</a:t>
            </a:r>
          </a:p>
          <a:p>
            <a:pPr marL="411480" lvl="1" indent="0">
              <a:buNone/>
            </a:pPr>
            <a:r>
              <a:rPr lang="en-IE" sz="800" dirty="0">
                <a:hlinkClick r:id="rId2"/>
              </a:rPr>
              <a:t>http://www.ema.europa.eu/ema/index.jsp?curl=pages/news_and_events/events/2017/01/event_detail_001385.jsp&amp;mid=WC0b01ac058004d5c3</a:t>
            </a:r>
            <a:endParaRPr lang="en-IE" sz="800" dirty="0"/>
          </a:p>
          <a:p>
            <a:pPr lvl="1"/>
            <a:endParaRPr lang="en-IE" sz="800" dirty="0"/>
          </a:p>
          <a:p>
            <a:r>
              <a:rPr lang="en-IE" sz="800" dirty="0"/>
              <a:t>Implementation of the new Clinical Trials Regulation – EMA</a:t>
            </a:r>
          </a:p>
          <a:p>
            <a:pPr marL="411480" lvl="1" indent="0">
              <a:buNone/>
            </a:pPr>
            <a:r>
              <a:rPr lang="en-IE" sz="800" dirty="0">
                <a:hlinkClick r:id="rId3"/>
              </a:rPr>
              <a:t>http://www.ema.europa.eu/ema/index.jsp?curl=pages/regulation/general/general_content_000629.jsp</a:t>
            </a:r>
            <a:endParaRPr lang="en-IE"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lstStyle/>
          <a:p>
            <a:r>
              <a:rPr lang="en-IE" sz="2400" dirty="0">
                <a:solidFill>
                  <a:schemeClr val="accent6">
                    <a:lumMod val="75000"/>
                  </a:schemeClr>
                </a:solidFill>
              </a:rPr>
              <a:t>Authorisation procedure for clinical trials with new Regulation 1/2</a:t>
            </a:r>
          </a:p>
        </p:txBody>
      </p:sp>
      <p:pic>
        <p:nvPicPr>
          <p:cNvPr id="4" name="Content Placeholder 3"/>
          <p:cNvPicPr>
            <a:picLocks noGrp="1" noChangeAspect="1"/>
          </p:cNvPicPr>
          <p:nvPr>
            <p:ph idx="1"/>
          </p:nvPr>
        </p:nvPicPr>
        <p:blipFill rotWithShape="1">
          <a:blip r:embed="rId2"/>
          <a:srcRect b="-198"/>
          <a:stretch/>
        </p:blipFill>
        <p:spPr>
          <a:xfrm>
            <a:off x="179512" y="1196752"/>
            <a:ext cx="7416824" cy="3779728"/>
          </a:xfrm>
          <a:prstGeom prst="rect">
            <a:avLst/>
          </a:prstGeom>
        </p:spPr>
      </p:pic>
    </p:spTree>
    <p:extLst>
      <p:ext uri="{BB962C8B-B14F-4D97-AF65-F5344CB8AC3E}">
        <p14:creationId xmlns:p14="http://schemas.microsoft.com/office/powerpoint/2010/main" val="63117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en-IE" sz="2400" dirty="0">
                <a:solidFill>
                  <a:schemeClr val="accent6">
                    <a:lumMod val="75000"/>
                  </a:schemeClr>
                </a:solidFill>
              </a:rPr>
              <a:t>Authorisation procedure for clinical trials with new Regulation 2/2</a:t>
            </a:r>
          </a:p>
        </p:txBody>
      </p:sp>
      <p:sp>
        <p:nvSpPr>
          <p:cNvPr id="3" name="Content Placeholder 2"/>
          <p:cNvSpPr>
            <a:spLocks noGrp="1"/>
          </p:cNvSpPr>
          <p:nvPr>
            <p:ph idx="1"/>
          </p:nvPr>
        </p:nvSpPr>
        <p:spPr>
          <a:xfrm>
            <a:off x="457200" y="1600200"/>
            <a:ext cx="7355160" cy="4133056"/>
          </a:xfrm>
        </p:spPr>
        <p:txBody>
          <a:bodyPr>
            <a:normAutofit fontScale="85000" lnSpcReduction="20000"/>
          </a:bodyPr>
          <a:lstStyle/>
          <a:p>
            <a:pPr>
              <a:buBlip>
                <a:blip r:embed="rId2"/>
              </a:buBlip>
            </a:pPr>
            <a:r>
              <a:rPr lang="en-IE" b="1" dirty="0"/>
              <a:t>Reporting MS</a:t>
            </a:r>
            <a:r>
              <a:rPr lang="en-IE" dirty="0"/>
              <a:t>: proposed by sponsor but proposal discussed between MSC;</a:t>
            </a:r>
          </a:p>
          <a:p>
            <a:pPr>
              <a:buBlip>
                <a:blip r:embed="rId2"/>
              </a:buBlip>
            </a:pPr>
            <a:r>
              <a:rPr lang="en-IE" b="1" dirty="0"/>
              <a:t>Possibility to disagree with Part I conclusions </a:t>
            </a:r>
            <a:r>
              <a:rPr lang="en-IE" dirty="0"/>
              <a:t>limited to:</a:t>
            </a:r>
          </a:p>
          <a:p>
            <a:pPr lvl="1">
              <a:buBlip>
                <a:blip r:embed="rId2"/>
              </a:buBlip>
            </a:pPr>
            <a:r>
              <a:rPr lang="en-IE" dirty="0"/>
              <a:t>CT will lead to patients receiving inferior treatment than normal practice in that MS;</a:t>
            </a:r>
          </a:p>
          <a:p>
            <a:pPr lvl="1">
              <a:buBlip>
                <a:blip r:embed="rId2"/>
              </a:buBlip>
            </a:pPr>
            <a:r>
              <a:rPr lang="en-IE" dirty="0"/>
              <a:t>Infringement of national law (e.g. CT of medicinal product forbidden in that MS);</a:t>
            </a:r>
          </a:p>
          <a:p>
            <a:pPr lvl="1">
              <a:buBlip>
                <a:blip r:embed="rId2"/>
              </a:buBlip>
            </a:pPr>
            <a:r>
              <a:rPr lang="en-IE" dirty="0"/>
              <a:t>Concerns as regards subject safety, data reliability and robustness.</a:t>
            </a:r>
          </a:p>
          <a:p>
            <a:pPr lvl="1">
              <a:buBlip>
                <a:blip r:embed="rId2"/>
              </a:buBlip>
            </a:pPr>
            <a:r>
              <a:rPr lang="en-IE" b="1" dirty="0"/>
              <a:t>Up to MS to decide who is involved in Part I and Part II </a:t>
            </a:r>
            <a:r>
              <a:rPr lang="en-IE" dirty="0"/>
              <a:t>of the assessment (i.e. NCA/EC) to reach single decision;</a:t>
            </a:r>
          </a:p>
          <a:p>
            <a:pPr lvl="1">
              <a:buBlip>
                <a:blip r:embed="rId2"/>
              </a:buBlip>
            </a:pPr>
            <a:r>
              <a:rPr lang="en-IE" b="1" dirty="0"/>
              <a:t>Ethics Committee (EC) role and composition remains national decision</a:t>
            </a:r>
            <a:r>
              <a:rPr lang="en-IE" dirty="0"/>
              <a:t>, it should take account view of </a:t>
            </a:r>
            <a:r>
              <a:rPr lang="en-IE" b="1" dirty="0"/>
              <a:t>a layperson </a:t>
            </a:r>
            <a:r>
              <a:rPr lang="en-IE" dirty="0"/>
              <a:t>and need to comply with procedure and timelines;</a:t>
            </a:r>
          </a:p>
          <a:p>
            <a:pPr lvl="1">
              <a:buBlip>
                <a:blip r:embed="rId2"/>
              </a:buBlip>
            </a:pPr>
            <a:r>
              <a:rPr lang="en-IE" b="1" dirty="0"/>
              <a:t>Refusal </a:t>
            </a:r>
            <a:r>
              <a:rPr lang="en-IE" dirty="0"/>
              <a:t>: if part I/part II/ both negative or if the national ethics committee has issued a negative opinion for that MS;</a:t>
            </a:r>
          </a:p>
          <a:p>
            <a:pPr lvl="2">
              <a:buBlip>
                <a:blip r:embed="rId2"/>
              </a:buBlip>
            </a:pPr>
            <a:r>
              <a:rPr lang="en-IE" b="1" dirty="0"/>
              <a:t>Expiration</a:t>
            </a:r>
            <a:r>
              <a:rPr lang="en-IE" dirty="0"/>
              <a:t> of the authorisation in a MSC if no subject included within two years.</a:t>
            </a:r>
          </a:p>
        </p:txBody>
      </p:sp>
    </p:spTree>
    <p:extLst>
      <p:ext uri="{BB962C8B-B14F-4D97-AF65-F5344CB8AC3E}">
        <p14:creationId xmlns:p14="http://schemas.microsoft.com/office/powerpoint/2010/main" val="595975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Summary of key changes from Directive to Regulation</a:t>
            </a:r>
          </a:p>
        </p:txBody>
      </p:sp>
      <p:pic>
        <p:nvPicPr>
          <p:cNvPr id="4" name="Content Placeholder 3"/>
          <p:cNvPicPr>
            <a:picLocks noGrp="1" noChangeAspect="1"/>
          </p:cNvPicPr>
          <p:nvPr>
            <p:ph idx="1"/>
          </p:nvPr>
        </p:nvPicPr>
        <p:blipFill>
          <a:blip r:embed="rId2"/>
          <a:stretch>
            <a:fillRect/>
          </a:stretch>
        </p:blipFill>
        <p:spPr>
          <a:xfrm>
            <a:off x="395537" y="1628802"/>
            <a:ext cx="7200800" cy="3225046"/>
          </a:xfrm>
          <a:prstGeom prst="rect">
            <a:avLst/>
          </a:prstGeom>
        </p:spPr>
      </p:pic>
    </p:spTree>
    <p:extLst>
      <p:ext uri="{BB962C8B-B14F-4D97-AF65-F5344CB8AC3E}">
        <p14:creationId xmlns:p14="http://schemas.microsoft.com/office/powerpoint/2010/main" val="50735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1091952"/>
          </a:xfrm>
        </p:spPr>
        <p:txBody>
          <a:bodyPr/>
          <a:lstStyle/>
          <a:p>
            <a:r>
              <a:rPr lang="en-IE" sz="2800" u="sng" dirty="0">
                <a:solidFill>
                  <a:schemeClr val="accent6">
                    <a:lumMod val="75000"/>
                  </a:schemeClr>
                </a:solidFill>
              </a:rPr>
              <a:t>Transition period</a:t>
            </a:r>
          </a:p>
        </p:txBody>
      </p:sp>
    </p:spTree>
    <p:extLst>
      <p:ext uri="{BB962C8B-B14F-4D97-AF65-F5344CB8AC3E}">
        <p14:creationId xmlns:p14="http://schemas.microsoft.com/office/powerpoint/2010/main" val="858284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Transition period</a:t>
            </a:r>
          </a:p>
        </p:txBody>
      </p:sp>
      <p:sp>
        <p:nvSpPr>
          <p:cNvPr id="3" name="Content Placeholder 2"/>
          <p:cNvSpPr>
            <a:spLocks noGrp="1"/>
          </p:cNvSpPr>
          <p:nvPr>
            <p:ph idx="1"/>
          </p:nvPr>
        </p:nvSpPr>
        <p:spPr>
          <a:xfrm>
            <a:off x="449311" y="2996952"/>
            <a:ext cx="6984775" cy="2636412"/>
          </a:xfrm>
          <a:ln w="9525"/>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114300" indent="0">
              <a:buNone/>
            </a:pPr>
            <a:r>
              <a:rPr lang="en-IE" b="1" dirty="0"/>
              <a:t>3 year transition period</a:t>
            </a:r>
          </a:p>
          <a:p>
            <a:r>
              <a:rPr lang="en-IE" dirty="0"/>
              <a:t>Starts when Regulation becomes applicable</a:t>
            </a:r>
          </a:p>
          <a:p>
            <a:r>
              <a:rPr lang="en-IE" dirty="0"/>
              <a:t>First year: CT can be submitted under old (Dir.) or new (Reg.) systems,</a:t>
            </a:r>
          </a:p>
          <a:p>
            <a:r>
              <a:rPr lang="en-IE" dirty="0"/>
              <a:t>Years 2 &amp; 3: trials authorised under old system remain under that system.</a:t>
            </a:r>
          </a:p>
          <a:p>
            <a:endParaRPr lang="en-IE" dirty="0"/>
          </a:p>
          <a:p>
            <a:pPr marL="114300" indent="0">
              <a:buNone/>
            </a:pPr>
            <a:r>
              <a:rPr lang="en-IE" b="1" dirty="0"/>
              <a:t>End of legacy</a:t>
            </a:r>
          </a:p>
          <a:p>
            <a:r>
              <a:rPr lang="en-IE" dirty="0"/>
              <a:t>All CTs to switch to new Regulation 3 years after implementation.</a:t>
            </a:r>
          </a:p>
        </p:txBody>
      </p:sp>
      <p:pic>
        <p:nvPicPr>
          <p:cNvPr id="6" name="Picture 5"/>
          <p:cNvPicPr>
            <a:picLocks noChangeAspect="1"/>
          </p:cNvPicPr>
          <p:nvPr/>
        </p:nvPicPr>
        <p:blipFill>
          <a:blip r:embed="rId2"/>
          <a:stretch>
            <a:fillRect/>
          </a:stretch>
        </p:blipFill>
        <p:spPr>
          <a:xfrm>
            <a:off x="457200" y="1388285"/>
            <a:ext cx="7056783" cy="1397453"/>
          </a:xfrm>
          <a:prstGeom prst="rect">
            <a:avLst/>
          </a:prstGeom>
        </p:spPr>
      </p:pic>
    </p:spTree>
    <p:extLst>
      <p:ext uri="{BB962C8B-B14F-4D97-AF65-F5344CB8AC3E}">
        <p14:creationId xmlns:p14="http://schemas.microsoft.com/office/powerpoint/2010/main" val="3567108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Transition to the new CT System</a:t>
            </a:r>
          </a:p>
        </p:txBody>
      </p:sp>
      <p:pic>
        <p:nvPicPr>
          <p:cNvPr id="4" name="Content Placeholder 3"/>
          <p:cNvPicPr>
            <a:picLocks noGrp="1" noChangeAspect="1"/>
          </p:cNvPicPr>
          <p:nvPr>
            <p:ph idx="1"/>
          </p:nvPr>
        </p:nvPicPr>
        <p:blipFill>
          <a:blip r:embed="rId2"/>
          <a:stretch>
            <a:fillRect/>
          </a:stretch>
        </p:blipFill>
        <p:spPr>
          <a:xfrm>
            <a:off x="251520" y="1268761"/>
            <a:ext cx="7387777" cy="3312368"/>
          </a:xfrm>
          <a:prstGeom prst="rect">
            <a:avLst/>
          </a:prstGeom>
        </p:spPr>
      </p:pic>
    </p:spTree>
    <p:extLst>
      <p:ext uri="{BB962C8B-B14F-4D97-AF65-F5344CB8AC3E}">
        <p14:creationId xmlns:p14="http://schemas.microsoft.com/office/powerpoint/2010/main" val="144435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88840"/>
            <a:ext cx="7543800" cy="1091952"/>
          </a:xfrm>
        </p:spPr>
        <p:txBody>
          <a:bodyPr/>
          <a:lstStyle/>
          <a:p>
            <a:r>
              <a:rPr lang="en-IE" sz="2800" u="sng" dirty="0">
                <a:solidFill>
                  <a:schemeClr val="accent6">
                    <a:lumMod val="75000"/>
                  </a:schemeClr>
                </a:solidFill>
              </a:rPr>
              <a:t>The EU portal and database programme</a:t>
            </a:r>
          </a:p>
        </p:txBody>
      </p:sp>
    </p:spTree>
    <p:extLst>
      <p:ext uri="{BB962C8B-B14F-4D97-AF65-F5344CB8AC3E}">
        <p14:creationId xmlns:p14="http://schemas.microsoft.com/office/powerpoint/2010/main" val="1447351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What should the Agency deliver?</a:t>
            </a:r>
          </a:p>
        </p:txBody>
      </p:sp>
      <p:sp>
        <p:nvSpPr>
          <p:cNvPr id="3" name="Content Placeholder 2"/>
          <p:cNvSpPr>
            <a:spLocks noGrp="1"/>
          </p:cNvSpPr>
          <p:nvPr>
            <p:ph idx="1"/>
          </p:nvPr>
        </p:nvSpPr>
        <p:spPr>
          <a:xfrm>
            <a:off x="457200" y="1600200"/>
            <a:ext cx="7067128" cy="3773016"/>
          </a:xfrm>
        </p:spPr>
        <p:txBody>
          <a:bodyPr>
            <a:normAutofit lnSpcReduction="10000"/>
          </a:bodyPr>
          <a:lstStyle/>
          <a:p>
            <a:pPr marL="114300" indent="0">
              <a:buNone/>
            </a:pPr>
            <a:r>
              <a:rPr lang="en-IE" sz="1800" dirty="0"/>
              <a:t>The Agency has to deliver, maintain and update the IT platforms needed for the implementation as required by Regulation:</a:t>
            </a:r>
          </a:p>
          <a:p>
            <a:pPr marL="114300" indent="0">
              <a:buNone/>
            </a:pPr>
            <a:r>
              <a:rPr lang="en-IE" sz="1800" dirty="0"/>
              <a:t>	</a:t>
            </a:r>
            <a:r>
              <a:rPr lang="en-IE" sz="1600" dirty="0"/>
              <a:t>Article 81(1) “The agency shall, in collaboration  with the Member 	States and 	the Commission, set up and maintain a EU database at Union 	level. The Agency shall be considered to be the controller of the EU 	database and shall be responsible for avoiding unnecessary duplication 	between the EU database and the EudraCT and Eudravigilance 	databases.”</a:t>
            </a:r>
          </a:p>
          <a:p>
            <a:pPr>
              <a:buBlip>
                <a:blip r:embed="rId2"/>
              </a:buBlip>
            </a:pPr>
            <a:r>
              <a:rPr lang="en-IE" sz="1800" dirty="0"/>
              <a:t>EU Portal and database project (Art. 80, 81, 82 and 84)</a:t>
            </a:r>
          </a:p>
          <a:p>
            <a:pPr>
              <a:buBlip>
                <a:blip r:embed="rId2"/>
              </a:buBlip>
            </a:pPr>
            <a:r>
              <a:rPr lang="en-IE" sz="1800" dirty="0"/>
              <a:t>Safety Reporting project (Art. 40 to 44) </a:t>
            </a:r>
          </a:p>
          <a:p>
            <a:pPr>
              <a:buBlip>
                <a:blip r:embed="rId2"/>
              </a:buBlip>
            </a:pPr>
            <a:r>
              <a:rPr lang="en-IE" sz="1800" dirty="0"/>
              <a:t>EudraCT and EU Clinical Trial Register Legacy project (Art. 98)</a:t>
            </a:r>
          </a:p>
          <a:p>
            <a:pPr>
              <a:buBlip>
                <a:blip r:embed="rId2"/>
              </a:buBlip>
            </a:pPr>
            <a:r>
              <a:rPr lang="en-IE" sz="1800" dirty="0"/>
              <a:t>A data warehouse is part of these development to facilitate the reporting tools between the different systems</a:t>
            </a:r>
          </a:p>
        </p:txBody>
      </p:sp>
      <p:sp>
        <p:nvSpPr>
          <p:cNvPr id="4" name="Arrow: Left 3"/>
          <p:cNvSpPr/>
          <p:nvPr/>
        </p:nvSpPr>
        <p:spPr>
          <a:xfrm>
            <a:off x="6084168" y="3532820"/>
            <a:ext cx="720080"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Arrow: Left 4"/>
          <p:cNvSpPr/>
          <p:nvPr/>
        </p:nvSpPr>
        <p:spPr>
          <a:xfrm>
            <a:off x="4572000" y="3838856"/>
            <a:ext cx="720080"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681678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274638"/>
            <a:ext cx="7651072" cy="1143000"/>
          </a:xfrm>
        </p:spPr>
        <p:txBody>
          <a:bodyPr/>
          <a:lstStyle/>
          <a:p>
            <a:r>
              <a:rPr lang="en-IE" sz="2400" dirty="0">
                <a:solidFill>
                  <a:schemeClr val="accent6">
                    <a:lumMod val="75000"/>
                  </a:schemeClr>
                </a:solidFill>
              </a:rPr>
              <a:t>EU Portal and database project</a:t>
            </a:r>
          </a:p>
        </p:txBody>
      </p:sp>
      <p:pic>
        <p:nvPicPr>
          <p:cNvPr id="4" name="Content Placeholder 3"/>
          <p:cNvPicPr>
            <a:picLocks noGrp="1" noChangeAspect="1"/>
          </p:cNvPicPr>
          <p:nvPr>
            <p:ph idx="1"/>
          </p:nvPr>
        </p:nvPicPr>
        <p:blipFill>
          <a:blip r:embed="rId2"/>
          <a:stretch>
            <a:fillRect/>
          </a:stretch>
        </p:blipFill>
        <p:spPr>
          <a:xfrm>
            <a:off x="413300" y="1268760"/>
            <a:ext cx="7183036" cy="3429245"/>
          </a:xfrm>
          <a:prstGeom prst="rect">
            <a:avLst/>
          </a:prstGeom>
        </p:spPr>
      </p:pic>
    </p:spTree>
    <p:extLst>
      <p:ext uri="{BB962C8B-B14F-4D97-AF65-F5344CB8AC3E}">
        <p14:creationId xmlns:p14="http://schemas.microsoft.com/office/powerpoint/2010/main" val="969794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EU Portal and database project – business context view</a:t>
            </a:r>
          </a:p>
        </p:txBody>
      </p:sp>
      <p:pic>
        <p:nvPicPr>
          <p:cNvPr id="4" name="Content Placeholder 3"/>
          <p:cNvPicPr>
            <a:picLocks noGrp="1" noChangeAspect="1"/>
          </p:cNvPicPr>
          <p:nvPr>
            <p:ph idx="1"/>
          </p:nvPr>
        </p:nvPicPr>
        <p:blipFill>
          <a:blip r:embed="rId2"/>
          <a:stretch>
            <a:fillRect/>
          </a:stretch>
        </p:blipFill>
        <p:spPr>
          <a:xfrm>
            <a:off x="457200" y="1417638"/>
            <a:ext cx="7144558" cy="3312368"/>
          </a:xfrm>
          <a:prstGeom prst="rect">
            <a:avLst/>
          </a:prstGeom>
        </p:spPr>
      </p:pic>
    </p:spTree>
    <p:extLst>
      <p:ext uri="{BB962C8B-B14F-4D97-AF65-F5344CB8AC3E}">
        <p14:creationId xmlns:p14="http://schemas.microsoft.com/office/powerpoint/2010/main" val="209115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Table of Contents</a:t>
            </a:r>
          </a:p>
        </p:txBody>
      </p:sp>
      <p:sp>
        <p:nvSpPr>
          <p:cNvPr id="3" name="Content Placeholder 2"/>
          <p:cNvSpPr>
            <a:spLocks noGrp="1"/>
          </p:cNvSpPr>
          <p:nvPr>
            <p:ph idx="1"/>
          </p:nvPr>
        </p:nvSpPr>
        <p:spPr>
          <a:xfrm>
            <a:off x="457200" y="1600200"/>
            <a:ext cx="7067128" cy="2980928"/>
          </a:xfrm>
        </p:spPr>
        <p:txBody>
          <a:bodyPr/>
          <a:lstStyle/>
          <a:p>
            <a:pPr>
              <a:buBlip>
                <a:blip r:embed="rId2"/>
              </a:buBlip>
            </a:pPr>
            <a:r>
              <a:rPr lang="en-IE" dirty="0"/>
              <a:t>Clinical Trials Regulation – What’s new?</a:t>
            </a:r>
          </a:p>
          <a:p>
            <a:pPr>
              <a:buBlip>
                <a:blip r:embed="rId2"/>
              </a:buBlip>
            </a:pPr>
            <a:r>
              <a:rPr lang="en-IE" dirty="0"/>
              <a:t>Transition period from Directive 2001/20/EC to Regulation (EU) No. 536/2014</a:t>
            </a:r>
          </a:p>
          <a:p>
            <a:pPr>
              <a:buBlip>
                <a:blip r:embed="rId2"/>
              </a:buBlip>
            </a:pPr>
            <a:r>
              <a:rPr lang="en-IE" dirty="0"/>
              <a:t>EMA Portal and Database programme</a:t>
            </a:r>
          </a:p>
          <a:p>
            <a:pPr>
              <a:buBlip>
                <a:blip r:embed="rId2"/>
              </a:buBlip>
            </a:pPr>
            <a:r>
              <a:rPr lang="en-IE" dirty="0"/>
              <a:t>Portal and database project key timelines</a:t>
            </a:r>
          </a:p>
          <a:p>
            <a:pPr>
              <a:buBlip>
                <a:blip r:embed="rId2"/>
              </a:buBlip>
            </a:pPr>
            <a:r>
              <a:rPr lang="en-IE" dirty="0"/>
              <a:t>Transparency</a:t>
            </a:r>
          </a:p>
          <a:p>
            <a:pPr>
              <a:buBlip>
                <a:blip r:embed="rId2"/>
              </a:buBlip>
            </a:pPr>
            <a:r>
              <a:rPr lang="en-IE" dirty="0"/>
              <a:t>Conclusions</a:t>
            </a:r>
          </a:p>
          <a:p>
            <a:endParaRPr lang="en-IE" dirty="0"/>
          </a:p>
        </p:txBody>
      </p:sp>
    </p:spTree>
    <p:extLst>
      <p:ext uri="{BB962C8B-B14F-4D97-AF65-F5344CB8AC3E}">
        <p14:creationId xmlns:p14="http://schemas.microsoft.com/office/powerpoint/2010/main" val="3876983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Operations / IT governance to implement the CT Regulation </a:t>
            </a:r>
          </a:p>
        </p:txBody>
      </p:sp>
      <p:pic>
        <p:nvPicPr>
          <p:cNvPr id="4" name="Content Placeholder 3"/>
          <p:cNvPicPr>
            <a:picLocks noGrp="1" noChangeAspect="1"/>
          </p:cNvPicPr>
          <p:nvPr>
            <p:ph idx="1"/>
          </p:nvPr>
        </p:nvPicPr>
        <p:blipFill>
          <a:blip r:embed="rId2"/>
          <a:stretch>
            <a:fillRect/>
          </a:stretch>
        </p:blipFill>
        <p:spPr>
          <a:xfrm>
            <a:off x="395536" y="1417638"/>
            <a:ext cx="7272808" cy="3348328"/>
          </a:xfrm>
          <a:prstGeom prst="rect">
            <a:avLst/>
          </a:prstGeom>
        </p:spPr>
      </p:pic>
    </p:spTree>
    <p:extLst>
      <p:ext uri="{BB962C8B-B14F-4D97-AF65-F5344CB8AC3E}">
        <p14:creationId xmlns:p14="http://schemas.microsoft.com/office/powerpoint/2010/main" val="738659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88840"/>
            <a:ext cx="7543800" cy="1091952"/>
          </a:xfrm>
        </p:spPr>
        <p:txBody>
          <a:bodyPr/>
          <a:lstStyle/>
          <a:p>
            <a:r>
              <a:rPr lang="en-IE" sz="2800" u="sng" dirty="0">
                <a:solidFill>
                  <a:schemeClr val="accent6">
                    <a:lumMod val="75000"/>
                  </a:schemeClr>
                </a:solidFill>
              </a:rPr>
              <a:t>Key timelines for development</a:t>
            </a:r>
          </a:p>
        </p:txBody>
      </p:sp>
    </p:spTree>
    <p:extLst>
      <p:ext uri="{BB962C8B-B14F-4D97-AF65-F5344CB8AC3E}">
        <p14:creationId xmlns:p14="http://schemas.microsoft.com/office/powerpoint/2010/main" val="910552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CT Regulation timelines/key milestones</a:t>
            </a:r>
          </a:p>
        </p:txBody>
      </p:sp>
      <p:pic>
        <p:nvPicPr>
          <p:cNvPr id="4" name="Content Placeholder 3"/>
          <p:cNvPicPr>
            <a:picLocks noGrp="1" noChangeAspect="1"/>
          </p:cNvPicPr>
          <p:nvPr>
            <p:ph idx="1"/>
          </p:nvPr>
        </p:nvPicPr>
        <p:blipFill>
          <a:blip r:embed="rId2"/>
          <a:stretch>
            <a:fillRect/>
          </a:stretch>
        </p:blipFill>
        <p:spPr>
          <a:xfrm>
            <a:off x="457200" y="1409995"/>
            <a:ext cx="7272808" cy="3018826"/>
          </a:xfrm>
          <a:prstGeom prst="rect">
            <a:avLst/>
          </a:prstGeom>
        </p:spPr>
      </p:pic>
    </p:spTree>
    <p:extLst>
      <p:ext uri="{BB962C8B-B14F-4D97-AF65-F5344CB8AC3E}">
        <p14:creationId xmlns:p14="http://schemas.microsoft.com/office/powerpoint/2010/main" val="2900972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EU Portal and Database – maximum project timeline</a:t>
            </a:r>
            <a:br>
              <a:rPr lang="en-IE" sz="2400" dirty="0">
                <a:solidFill>
                  <a:schemeClr val="accent6">
                    <a:lumMod val="75000"/>
                  </a:schemeClr>
                </a:solidFill>
              </a:rPr>
            </a:br>
            <a:r>
              <a:rPr lang="en-IE" sz="2000" dirty="0">
                <a:solidFill>
                  <a:schemeClr val="accent6">
                    <a:lumMod val="75000"/>
                  </a:schemeClr>
                </a:solidFill>
              </a:rPr>
              <a:t>as per the delivery time frame endorsed at Dec ‘15 Management Board</a:t>
            </a:r>
          </a:p>
        </p:txBody>
      </p:sp>
      <p:pic>
        <p:nvPicPr>
          <p:cNvPr id="4" name="Content Placeholder 3"/>
          <p:cNvPicPr>
            <a:picLocks noGrp="1" noChangeAspect="1"/>
          </p:cNvPicPr>
          <p:nvPr>
            <p:ph idx="1"/>
          </p:nvPr>
        </p:nvPicPr>
        <p:blipFill>
          <a:blip r:embed="rId2"/>
          <a:stretch>
            <a:fillRect/>
          </a:stretch>
        </p:blipFill>
        <p:spPr>
          <a:xfrm>
            <a:off x="179512" y="1340768"/>
            <a:ext cx="7314718" cy="4460093"/>
          </a:xfrm>
          <a:prstGeom prst="rect">
            <a:avLst/>
          </a:prstGeom>
        </p:spPr>
      </p:pic>
    </p:spTree>
    <p:extLst>
      <p:ext uri="{BB962C8B-B14F-4D97-AF65-F5344CB8AC3E}">
        <p14:creationId xmlns:p14="http://schemas.microsoft.com/office/powerpoint/2010/main" val="696319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88840"/>
            <a:ext cx="7543800" cy="1091952"/>
          </a:xfrm>
        </p:spPr>
        <p:txBody>
          <a:bodyPr/>
          <a:lstStyle/>
          <a:p>
            <a:r>
              <a:rPr lang="en-IE" sz="2800" u="sng" dirty="0">
                <a:solidFill>
                  <a:schemeClr val="accent6">
                    <a:lumMod val="75000"/>
                  </a:schemeClr>
                </a:solidFill>
              </a:rPr>
              <a:t>Transparency</a:t>
            </a:r>
          </a:p>
        </p:txBody>
      </p:sp>
    </p:spTree>
    <p:extLst>
      <p:ext uri="{BB962C8B-B14F-4D97-AF65-F5344CB8AC3E}">
        <p14:creationId xmlns:p14="http://schemas.microsoft.com/office/powerpoint/2010/main" val="1416020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Legal basis for transparency in the CT Regulation</a:t>
            </a:r>
          </a:p>
        </p:txBody>
      </p:sp>
      <p:sp>
        <p:nvSpPr>
          <p:cNvPr id="3" name="Content Placeholder 2"/>
          <p:cNvSpPr>
            <a:spLocks noGrp="1"/>
          </p:cNvSpPr>
          <p:nvPr>
            <p:ph idx="1"/>
          </p:nvPr>
        </p:nvSpPr>
        <p:spPr>
          <a:xfrm>
            <a:off x="457200" y="1600200"/>
            <a:ext cx="6851104" cy="3989040"/>
          </a:xfrm>
        </p:spPr>
        <p:txBody>
          <a:bodyPr>
            <a:normAutofit lnSpcReduction="10000"/>
          </a:bodyPr>
          <a:lstStyle/>
          <a:p>
            <a:pPr marL="114300" indent="0">
              <a:buNone/>
            </a:pPr>
            <a:r>
              <a:rPr lang="en-IE" dirty="0"/>
              <a:t>Article 81(4) of Regulation (EU) No. 536/2014</a:t>
            </a:r>
          </a:p>
          <a:p>
            <a:pPr>
              <a:buBlip>
                <a:blip r:embed="rId2"/>
              </a:buBlip>
            </a:pPr>
            <a:r>
              <a:rPr lang="en-IE" dirty="0"/>
              <a:t>EU database pubically accessible by default, with exception justified on any of the following grounds:</a:t>
            </a:r>
          </a:p>
          <a:p>
            <a:pPr lvl="1">
              <a:buBlip>
                <a:blip r:embed="rId2"/>
              </a:buBlip>
            </a:pPr>
            <a:r>
              <a:rPr lang="en-IE" dirty="0"/>
              <a:t>Protection of personal data;</a:t>
            </a:r>
          </a:p>
          <a:p>
            <a:pPr lvl="1">
              <a:buBlip>
                <a:blip r:embed="rId2"/>
              </a:buBlip>
            </a:pPr>
            <a:r>
              <a:rPr lang="en-IE" dirty="0"/>
              <a:t>Protection of commercially confidential information in particular taking into account the MA status of the medicinal product, unless there is an overriding public interest in disclosure;</a:t>
            </a:r>
          </a:p>
          <a:p>
            <a:pPr lvl="1">
              <a:buBlip>
                <a:blip r:embed="rId2"/>
              </a:buBlip>
            </a:pPr>
            <a:r>
              <a:rPr lang="en-IE" dirty="0"/>
              <a:t>Protecting confidential communication between MS in relation to the preparation of the assessment report;</a:t>
            </a:r>
          </a:p>
          <a:p>
            <a:pPr lvl="1">
              <a:buBlip>
                <a:blip r:embed="rId2"/>
              </a:buBlip>
            </a:pPr>
            <a:r>
              <a:rPr lang="en-IE" dirty="0"/>
              <a:t>Ensuring effective supervision of the conduct of a clinical trial MSs</a:t>
            </a:r>
          </a:p>
          <a:p>
            <a:endParaRPr lang="en-IE" dirty="0"/>
          </a:p>
        </p:txBody>
      </p:sp>
    </p:spTree>
    <p:extLst>
      <p:ext uri="{BB962C8B-B14F-4D97-AF65-F5344CB8AC3E}">
        <p14:creationId xmlns:p14="http://schemas.microsoft.com/office/powerpoint/2010/main" val="3785935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General Principles for disclosure</a:t>
            </a:r>
          </a:p>
        </p:txBody>
      </p:sp>
      <p:sp>
        <p:nvSpPr>
          <p:cNvPr id="3" name="Content Placeholder 2"/>
          <p:cNvSpPr>
            <a:spLocks noGrp="1"/>
          </p:cNvSpPr>
          <p:nvPr>
            <p:ph idx="1"/>
          </p:nvPr>
        </p:nvSpPr>
        <p:spPr>
          <a:xfrm>
            <a:off x="457200" y="1600200"/>
            <a:ext cx="7211144" cy="3484984"/>
          </a:xfrm>
        </p:spPr>
        <p:txBody>
          <a:bodyPr/>
          <a:lstStyle/>
          <a:p>
            <a:pPr>
              <a:buBlip>
                <a:blip r:embed="rId2"/>
              </a:buBlip>
            </a:pPr>
            <a:r>
              <a:rPr lang="en-IE" dirty="0"/>
              <a:t>Only application on which a decision has been reached will be made public;</a:t>
            </a:r>
          </a:p>
          <a:p>
            <a:pPr>
              <a:buBlip>
                <a:blip r:embed="rId2"/>
              </a:buBlip>
            </a:pPr>
            <a:r>
              <a:rPr lang="en-IE" dirty="0"/>
              <a:t>All data and documents in the system will be made public with few exceptions;</a:t>
            </a:r>
          </a:p>
          <a:p>
            <a:pPr>
              <a:buBlip>
                <a:blip r:embed="rId2"/>
              </a:buBlip>
            </a:pPr>
            <a:r>
              <a:rPr lang="en-IE" dirty="0"/>
              <a:t>The default is always to make public at the first opportunity;</a:t>
            </a:r>
          </a:p>
          <a:p>
            <a:pPr>
              <a:buBlip>
                <a:blip r:embed="rId2"/>
              </a:buBlip>
            </a:pPr>
            <a:r>
              <a:rPr lang="en-IE" dirty="0"/>
              <a:t>Sponsors have options to defer the timing of publication of specific data/documents (use of deferrals will be monitored)</a:t>
            </a:r>
          </a:p>
        </p:txBody>
      </p:sp>
    </p:spTree>
    <p:extLst>
      <p:ext uri="{BB962C8B-B14F-4D97-AF65-F5344CB8AC3E}">
        <p14:creationId xmlns:p14="http://schemas.microsoft.com/office/powerpoint/2010/main" val="2136981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The balanced approach to implementation</a:t>
            </a:r>
          </a:p>
        </p:txBody>
      </p:sp>
      <p:sp>
        <p:nvSpPr>
          <p:cNvPr id="3" name="Content Placeholder 2"/>
          <p:cNvSpPr>
            <a:spLocks noGrp="1"/>
          </p:cNvSpPr>
          <p:nvPr>
            <p:ph idx="1"/>
          </p:nvPr>
        </p:nvSpPr>
        <p:spPr>
          <a:xfrm>
            <a:off x="457200" y="1600200"/>
            <a:ext cx="7139136" cy="4133056"/>
          </a:xfrm>
        </p:spPr>
        <p:txBody>
          <a:bodyPr/>
          <a:lstStyle/>
          <a:p>
            <a:pPr>
              <a:buBlip>
                <a:blip r:embed="rId2"/>
              </a:buBlip>
            </a:pPr>
            <a:r>
              <a:rPr lang="en-IE" dirty="0"/>
              <a:t>To enable public access to the database, rules for the application of the exceptions, set out in Article 81 (4) are required. This rules are set out:</a:t>
            </a:r>
          </a:p>
          <a:p>
            <a:pPr lvl="1">
              <a:buBlip>
                <a:blip r:embed="rId2"/>
              </a:buBlip>
            </a:pPr>
            <a:r>
              <a:rPr lang="en-IE" dirty="0"/>
              <a:t>The addendum, on the disclosure rules, to the “Functional Specifications for the EU Portal and DB to be audited”</a:t>
            </a:r>
          </a:p>
          <a:p>
            <a:pPr lvl="1">
              <a:buBlip>
                <a:blip r:embed="rId2"/>
              </a:buBlip>
            </a:pPr>
            <a:r>
              <a:rPr lang="en-IE" dirty="0"/>
              <a:t>A balanced approach is needed to protect public health and also foster the innovation capacity of European medical research:</a:t>
            </a:r>
          </a:p>
          <a:p>
            <a:pPr lvl="2">
              <a:buBlip>
                <a:blip r:embed="rId2"/>
              </a:buBlip>
            </a:pPr>
            <a:r>
              <a:rPr lang="en-IE" dirty="0"/>
              <a:t>Respecting patients’ and doctors’ needs and the publics’ entitlement and timely information about clinical trials;</a:t>
            </a:r>
          </a:p>
          <a:p>
            <a:pPr lvl="2">
              <a:buBlip>
                <a:blip r:embed="rId2"/>
              </a:buBlip>
            </a:pPr>
            <a:r>
              <a:rPr lang="en-IE" dirty="0"/>
              <a:t>And developers’ and researchers’ need to protect their investments</a:t>
            </a:r>
          </a:p>
        </p:txBody>
      </p:sp>
    </p:spTree>
    <p:extLst>
      <p:ext uri="{BB962C8B-B14F-4D97-AF65-F5344CB8AC3E}">
        <p14:creationId xmlns:p14="http://schemas.microsoft.com/office/powerpoint/2010/main" val="3813521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Objectives of the public disclosure of clinical trial information </a:t>
            </a:r>
          </a:p>
        </p:txBody>
      </p:sp>
      <p:sp>
        <p:nvSpPr>
          <p:cNvPr id="3" name="Content Placeholder 2"/>
          <p:cNvSpPr>
            <a:spLocks noGrp="1"/>
          </p:cNvSpPr>
          <p:nvPr>
            <p:ph idx="1"/>
          </p:nvPr>
        </p:nvSpPr>
        <p:spPr>
          <a:xfrm>
            <a:off x="457200" y="1600200"/>
            <a:ext cx="6851104" cy="3917032"/>
          </a:xfrm>
        </p:spPr>
        <p:txBody>
          <a:bodyPr/>
          <a:lstStyle/>
          <a:p>
            <a:pPr>
              <a:buBlip>
                <a:blip r:embed="rId2"/>
              </a:buBlip>
            </a:pPr>
            <a:r>
              <a:rPr lang="en-IE" dirty="0"/>
              <a:t>Is there a trial in which I could participate?</a:t>
            </a:r>
          </a:p>
          <a:p>
            <a:pPr>
              <a:buBlip>
                <a:blip r:embed="rId2"/>
              </a:buBlip>
            </a:pPr>
            <a:r>
              <a:rPr lang="en-IE" dirty="0"/>
              <a:t>What was the outcome of the trial I did participate in?</a:t>
            </a:r>
          </a:p>
          <a:p>
            <a:pPr>
              <a:buBlip>
                <a:blip r:embed="rId2"/>
              </a:buBlip>
            </a:pPr>
            <a:r>
              <a:rPr lang="en-IE" dirty="0"/>
              <a:t>What trials were the basis of the marketing authorisation, what were their results?</a:t>
            </a:r>
          </a:p>
          <a:p>
            <a:pPr>
              <a:buBlip>
                <a:blip r:embed="rId2"/>
              </a:buBlip>
            </a:pPr>
            <a:r>
              <a:rPr lang="en-IE" dirty="0"/>
              <a:t>What is known about the medicine I am taking/prescribing?</a:t>
            </a:r>
          </a:p>
          <a:p>
            <a:pPr>
              <a:buBlip>
                <a:blip r:embed="rId2"/>
              </a:buBlip>
            </a:pPr>
            <a:r>
              <a:rPr lang="en-IE" dirty="0"/>
              <a:t>Can we review the data used to support the marketing authorisation?</a:t>
            </a:r>
          </a:p>
          <a:p>
            <a:pPr>
              <a:buBlip>
                <a:blip r:embed="rId2"/>
              </a:buBlip>
            </a:pPr>
            <a:r>
              <a:rPr lang="en-IE" dirty="0"/>
              <a:t>Has the trials we are designing already been conducted? Were there problems with similar trials?</a:t>
            </a:r>
          </a:p>
        </p:txBody>
      </p:sp>
    </p:spTree>
    <p:extLst>
      <p:ext uri="{BB962C8B-B14F-4D97-AF65-F5344CB8AC3E}">
        <p14:creationId xmlns:p14="http://schemas.microsoft.com/office/powerpoint/2010/main" val="1342550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What is proposed </a:t>
            </a:r>
            <a:r>
              <a:rPr lang="en-IE" sz="2400" u="sng" dirty="0">
                <a:solidFill>
                  <a:schemeClr val="accent6">
                    <a:lumMod val="75000"/>
                  </a:schemeClr>
                </a:solidFill>
              </a:rPr>
              <a:t>not to be made public</a:t>
            </a:r>
          </a:p>
        </p:txBody>
      </p:sp>
      <p:sp>
        <p:nvSpPr>
          <p:cNvPr id="3" name="Content Placeholder 2"/>
          <p:cNvSpPr>
            <a:spLocks noGrp="1"/>
          </p:cNvSpPr>
          <p:nvPr>
            <p:ph idx="1"/>
          </p:nvPr>
        </p:nvSpPr>
        <p:spPr>
          <a:xfrm>
            <a:off x="457200" y="1600200"/>
            <a:ext cx="6923112" cy="3989040"/>
          </a:xfrm>
        </p:spPr>
        <p:txBody>
          <a:bodyPr>
            <a:normAutofit fontScale="85000" lnSpcReduction="20000"/>
          </a:bodyPr>
          <a:lstStyle/>
          <a:p>
            <a:pPr>
              <a:buBlip>
                <a:blip r:embed="rId2"/>
              </a:buBlip>
            </a:pPr>
            <a:r>
              <a:rPr lang="en-IE" dirty="0"/>
              <a:t>The IMPD quality section will not be made public as it remains commercially confidential even after the marketing authorisation has been given;</a:t>
            </a:r>
          </a:p>
          <a:p>
            <a:pPr>
              <a:buBlip>
                <a:blip r:embed="rId2"/>
              </a:buBlip>
            </a:pPr>
            <a:r>
              <a:rPr lang="en-IE" dirty="0"/>
              <a:t>Draft assessment reports (outside the EU database);</a:t>
            </a:r>
          </a:p>
          <a:p>
            <a:pPr>
              <a:buBlip>
                <a:blip r:embed="rId2"/>
              </a:buBlip>
            </a:pPr>
            <a:r>
              <a:rPr lang="en-IE" dirty="0"/>
              <a:t>Names of the Member States experts (outside the EU database);</a:t>
            </a:r>
          </a:p>
          <a:p>
            <a:pPr>
              <a:buBlip>
                <a:blip r:embed="rId2"/>
              </a:buBlip>
            </a:pPr>
            <a:r>
              <a:rPr lang="en-IE" dirty="0"/>
              <a:t>Personal information identifying sponsor staff (protection personal data)</a:t>
            </a:r>
          </a:p>
          <a:p>
            <a:pPr>
              <a:buBlip>
                <a:blip r:embed="rId2"/>
              </a:buBlip>
            </a:pPr>
            <a:r>
              <a:rPr lang="en-IE" dirty="0"/>
              <a:t>Personal information identifying MAH/applicant (protection personal data);</a:t>
            </a:r>
          </a:p>
          <a:p>
            <a:pPr>
              <a:buBlip>
                <a:blip r:embed="rId2"/>
              </a:buBlip>
            </a:pPr>
            <a:r>
              <a:rPr lang="en-IE" dirty="0"/>
              <a:t>Direct contacts of clinical investigators, sponsors or MAH personnel (protection personal data);</a:t>
            </a:r>
          </a:p>
          <a:p>
            <a:pPr>
              <a:buBlip>
                <a:blip r:embed="rId2"/>
              </a:buBlip>
            </a:pPr>
            <a:r>
              <a:rPr lang="en-IE" dirty="0"/>
              <a:t>Agreements between the sponsor and the investigator site;</a:t>
            </a:r>
          </a:p>
          <a:p>
            <a:pPr>
              <a:buBlip>
                <a:blip r:embed="rId2"/>
              </a:buBlip>
            </a:pPr>
            <a:r>
              <a:rPr lang="en-IE" dirty="0"/>
              <a:t>SUSARs and Annual Safety Reports (outside the EU database – in EV).</a:t>
            </a:r>
          </a:p>
        </p:txBody>
      </p:sp>
    </p:spTree>
    <p:extLst>
      <p:ext uri="{BB962C8B-B14F-4D97-AF65-F5344CB8AC3E}">
        <p14:creationId xmlns:p14="http://schemas.microsoft.com/office/powerpoint/2010/main" val="3117746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1091952"/>
          </a:xfrm>
        </p:spPr>
        <p:txBody>
          <a:bodyPr/>
          <a:lstStyle/>
          <a:p>
            <a:r>
              <a:rPr lang="en-IE" sz="2800" u="sng" dirty="0">
                <a:solidFill>
                  <a:schemeClr val="accent6">
                    <a:lumMod val="75000"/>
                  </a:schemeClr>
                </a:solidFill>
              </a:rPr>
              <a:t>The Clinical Trial Regulation: what is new?</a:t>
            </a:r>
          </a:p>
        </p:txBody>
      </p:sp>
    </p:spTree>
    <p:extLst>
      <p:ext uri="{BB962C8B-B14F-4D97-AF65-F5344CB8AC3E}">
        <p14:creationId xmlns:p14="http://schemas.microsoft.com/office/powerpoint/2010/main" val="2892632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88840"/>
            <a:ext cx="7543800" cy="1091952"/>
          </a:xfrm>
        </p:spPr>
        <p:txBody>
          <a:bodyPr/>
          <a:lstStyle/>
          <a:p>
            <a:r>
              <a:rPr lang="en-IE" sz="2800" u="sng" dirty="0">
                <a:solidFill>
                  <a:schemeClr val="accent6">
                    <a:lumMod val="75000"/>
                  </a:schemeClr>
                </a:solidFill>
              </a:rPr>
              <a:t>Conclusions</a:t>
            </a:r>
          </a:p>
        </p:txBody>
      </p:sp>
    </p:spTree>
    <p:extLst>
      <p:ext uri="{BB962C8B-B14F-4D97-AF65-F5344CB8AC3E}">
        <p14:creationId xmlns:p14="http://schemas.microsoft.com/office/powerpoint/2010/main" val="2690156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Conclusions:</a:t>
            </a:r>
          </a:p>
        </p:txBody>
      </p:sp>
      <p:sp>
        <p:nvSpPr>
          <p:cNvPr id="3" name="Content Placeholder 2"/>
          <p:cNvSpPr>
            <a:spLocks noGrp="1"/>
          </p:cNvSpPr>
          <p:nvPr>
            <p:ph idx="1"/>
          </p:nvPr>
        </p:nvSpPr>
        <p:spPr>
          <a:xfrm>
            <a:off x="457200" y="1600200"/>
            <a:ext cx="6995120" cy="3989040"/>
          </a:xfrm>
        </p:spPr>
        <p:txBody>
          <a:bodyPr>
            <a:normAutofit fontScale="92500" lnSpcReduction="10000"/>
          </a:bodyPr>
          <a:lstStyle/>
          <a:p>
            <a:pPr>
              <a:buBlip>
                <a:blip r:embed="rId2"/>
              </a:buBlip>
            </a:pPr>
            <a:r>
              <a:rPr lang="en-IE" dirty="0"/>
              <a:t>Harmonisation: One single submission for authorisation of a clinical trial to National Competent Authority &amp; Ethics Committee and for public registration (primary register of clinical trials);</a:t>
            </a:r>
          </a:p>
          <a:p>
            <a:pPr>
              <a:buBlip>
                <a:blip r:embed="rId2"/>
              </a:buBlip>
            </a:pPr>
            <a:r>
              <a:rPr lang="en-IE" dirty="0"/>
              <a:t>One single decision per Member States;</a:t>
            </a:r>
          </a:p>
          <a:p>
            <a:pPr>
              <a:buBlip>
                <a:blip r:embed="rId2"/>
              </a:buBlip>
            </a:pPr>
            <a:r>
              <a:rPr lang="en-IE" dirty="0"/>
              <a:t>IT maintenance: EMA in charge maintain and update the IT platforms;</a:t>
            </a:r>
          </a:p>
          <a:p>
            <a:pPr>
              <a:buBlip>
                <a:blip r:embed="rId2"/>
              </a:buBlip>
            </a:pPr>
            <a:r>
              <a:rPr lang="en-IE" dirty="0"/>
              <a:t>Public data and information about medicines, their development</a:t>
            </a:r>
          </a:p>
          <a:p>
            <a:pPr lvl="1">
              <a:buBlip>
                <a:blip r:embed="rId2"/>
              </a:buBlip>
            </a:pPr>
            <a:r>
              <a:rPr lang="en-IE" dirty="0"/>
              <a:t>To generate trust  - information is available</a:t>
            </a:r>
          </a:p>
          <a:p>
            <a:pPr lvl="1">
              <a:buBlip>
                <a:blip r:embed="rId2"/>
              </a:buBlip>
            </a:pPr>
            <a:r>
              <a:rPr lang="en-IE" dirty="0"/>
              <a:t>To build confidence – I understand what is happening</a:t>
            </a:r>
          </a:p>
          <a:p>
            <a:pPr lvl="1">
              <a:buBlip>
                <a:blip r:embed="rId2"/>
              </a:buBlip>
            </a:pPr>
            <a:r>
              <a:rPr lang="en-IE" dirty="0"/>
              <a:t>To empower – knowledge enables decision-making</a:t>
            </a:r>
          </a:p>
        </p:txBody>
      </p:sp>
    </p:spTree>
    <p:extLst>
      <p:ext uri="{BB962C8B-B14F-4D97-AF65-F5344CB8AC3E}">
        <p14:creationId xmlns:p14="http://schemas.microsoft.com/office/powerpoint/2010/main" val="2411179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Information sources:</a:t>
            </a:r>
          </a:p>
        </p:txBody>
      </p:sp>
      <p:sp>
        <p:nvSpPr>
          <p:cNvPr id="3" name="Content Placeholder 2"/>
          <p:cNvSpPr>
            <a:spLocks noGrp="1"/>
          </p:cNvSpPr>
          <p:nvPr>
            <p:ph idx="1"/>
          </p:nvPr>
        </p:nvSpPr>
        <p:spPr>
          <a:xfrm>
            <a:off x="457200" y="1600200"/>
            <a:ext cx="6635080" cy="3340968"/>
          </a:xfrm>
        </p:spPr>
        <p:txBody>
          <a:bodyPr>
            <a:normAutofit fontScale="92500" lnSpcReduction="10000"/>
          </a:bodyPr>
          <a:lstStyle/>
          <a:p>
            <a:pPr>
              <a:buBlip>
                <a:blip r:embed="rId2"/>
              </a:buBlip>
            </a:pPr>
            <a:r>
              <a:rPr lang="en-IE" sz="2000" dirty="0"/>
              <a:t>Information sources :SME info day: The new clinical trial regulation. Monday, 20 March 2017</a:t>
            </a:r>
          </a:p>
          <a:p>
            <a:pPr lvl="1">
              <a:buBlip>
                <a:blip r:embed="rId2"/>
              </a:buBlip>
            </a:pPr>
            <a:r>
              <a:rPr lang="en-IE" sz="1800" dirty="0"/>
              <a:t>Clinical Trials Regulation (EC) No. 536/2014 – Laura Pioppo, Scientific Administrator, Clinical and Non clinical Compliance, EMA SME workshop 20 March 2017.</a:t>
            </a:r>
          </a:p>
          <a:p>
            <a:pPr lvl="1">
              <a:buBlip>
                <a:blip r:embed="rId2"/>
              </a:buBlip>
            </a:pPr>
            <a:r>
              <a:rPr lang="en-IE" sz="1800" dirty="0">
                <a:hlinkClick r:id="rId3"/>
              </a:rPr>
              <a:t>http://www.ema.europa.eu/ema/index.jsp?curl=pages/news_and_events/events/2017/01/event_detail_001385.jsp&amp;mid=WC0b01ac058004d5c3</a:t>
            </a:r>
            <a:endParaRPr lang="en-IE" sz="1800" dirty="0"/>
          </a:p>
          <a:p>
            <a:pPr lvl="1">
              <a:buBlip>
                <a:blip r:embed="rId2"/>
              </a:buBlip>
            </a:pPr>
            <a:endParaRPr lang="en-IE" sz="1800" dirty="0"/>
          </a:p>
          <a:p>
            <a:pPr>
              <a:buBlip>
                <a:blip r:embed="rId2"/>
              </a:buBlip>
            </a:pPr>
            <a:r>
              <a:rPr lang="en-IE" sz="2000" dirty="0"/>
              <a:t>Implementation of the new Clinical Trials Regulation – EMA</a:t>
            </a:r>
          </a:p>
          <a:p>
            <a:pPr lvl="1">
              <a:buBlip>
                <a:blip r:embed="rId2"/>
              </a:buBlip>
            </a:pPr>
            <a:r>
              <a:rPr lang="en-IE" sz="1800" dirty="0">
                <a:hlinkClick r:id="rId4"/>
              </a:rPr>
              <a:t>http://www.ema.europa.eu/ema/index.jsp?curl=pages/regulation/general/general_content_000629.jsp</a:t>
            </a:r>
            <a:endParaRPr lang="en-IE" sz="1800" dirty="0"/>
          </a:p>
          <a:p>
            <a:pPr marL="114300" indent="0">
              <a:buNone/>
            </a:pPr>
            <a:endParaRPr lang="en-IE" sz="2000" dirty="0"/>
          </a:p>
        </p:txBody>
      </p:sp>
    </p:spTree>
    <p:extLst>
      <p:ext uri="{BB962C8B-B14F-4D97-AF65-F5344CB8AC3E}">
        <p14:creationId xmlns:p14="http://schemas.microsoft.com/office/powerpoint/2010/main" val="74759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The Clinical Trial Regulation: What is new?</a:t>
            </a:r>
          </a:p>
        </p:txBody>
      </p:sp>
      <p:pic>
        <p:nvPicPr>
          <p:cNvPr id="6" name="Content Placeholder 5"/>
          <p:cNvPicPr>
            <a:picLocks noGrp="1" noChangeAspect="1"/>
          </p:cNvPicPr>
          <p:nvPr>
            <p:ph idx="1"/>
          </p:nvPr>
        </p:nvPicPr>
        <p:blipFill>
          <a:blip r:embed="rId2"/>
          <a:stretch>
            <a:fillRect/>
          </a:stretch>
        </p:blipFill>
        <p:spPr>
          <a:xfrm>
            <a:off x="251520" y="1484784"/>
            <a:ext cx="7358614" cy="3444367"/>
          </a:xfrm>
          <a:prstGeom prst="rect">
            <a:avLst/>
          </a:prstGeom>
        </p:spPr>
      </p:pic>
    </p:spTree>
    <p:extLst>
      <p:ext uri="{BB962C8B-B14F-4D97-AF65-F5344CB8AC3E}">
        <p14:creationId xmlns:p14="http://schemas.microsoft.com/office/powerpoint/2010/main" val="173992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The Clinical Trial Regulation: What is new?</a:t>
            </a:r>
          </a:p>
        </p:txBody>
      </p:sp>
      <p:pic>
        <p:nvPicPr>
          <p:cNvPr id="4" name="Content Placeholder 3"/>
          <p:cNvPicPr>
            <a:picLocks noGrp="1" noChangeAspect="1"/>
          </p:cNvPicPr>
          <p:nvPr>
            <p:ph idx="1"/>
          </p:nvPr>
        </p:nvPicPr>
        <p:blipFill>
          <a:blip r:embed="rId2"/>
          <a:stretch>
            <a:fillRect/>
          </a:stretch>
        </p:blipFill>
        <p:spPr>
          <a:xfrm>
            <a:off x="179512" y="1432673"/>
            <a:ext cx="4337073" cy="3816424"/>
          </a:xfrm>
          <a:prstGeom prst="rect">
            <a:avLst/>
          </a:prstGeom>
        </p:spPr>
      </p:pic>
      <p:pic>
        <p:nvPicPr>
          <p:cNvPr id="5" name="Picture 4"/>
          <p:cNvPicPr>
            <a:picLocks noChangeAspect="1"/>
          </p:cNvPicPr>
          <p:nvPr/>
        </p:nvPicPr>
        <p:blipFill>
          <a:blip r:embed="rId3"/>
          <a:stretch>
            <a:fillRect/>
          </a:stretch>
        </p:blipFill>
        <p:spPr>
          <a:xfrm>
            <a:off x="4516585" y="1447556"/>
            <a:ext cx="4087863" cy="4343718"/>
          </a:xfrm>
          <a:prstGeom prst="rect">
            <a:avLst/>
          </a:prstGeom>
        </p:spPr>
      </p:pic>
    </p:spTree>
    <p:extLst>
      <p:ext uri="{BB962C8B-B14F-4D97-AF65-F5344CB8AC3E}">
        <p14:creationId xmlns:p14="http://schemas.microsoft.com/office/powerpoint/2010/main" val="348329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Scope of Regulation (EU) No. 536/2014</a:t>
            </a:r>
          </a:p>
        </p:txBody>
      </p:sp>
      <p:sp>
        <p:nvSpPr>
          <p:cNvPr id="3" name="Content Placeholder 2"/>
          <p:cNvSpPr>
            <a:spLocks noGrp="1"/>
          </p:cNvSpPr>
          <p:nvPr>
            <p:ph idx="1"/>
          </p:nvPr>
        </p:nvSpPr>
        <p:spPr>
          <a:xfrm>
            <a:off x="457200" y="1600200"/>
            <a:ext cx="7067128" cy="2548880"/>
          </a:xfrm>
          <a:ln w="9525"/>
        </p:spPr>
        <p:style>
          <a:lnRef idx="2">
            <a:schemeClr val="accent1"/>
          </a:lnRef>
          <a:fillRef idx="1">
            <a:schemeClr val="lt1"/>
          </a:fillRef>
          <a:effectRef idx="0">
            <a:schemeClr val="accent1"/>
          </a:effectRef>
          <a:fontRef idx="minor">
            <a:schemeClr val="dk1"/>
          </a:fontRef>
        </p:style>
        <p:txBody>
          <a:bodyPr>
            <a:normAutofit/>
          </a:bodyPr>
          <a:lstStyle/>
          <a:p>
            <a:pPr>
              <a:buBlip>
                <a:blip r:embed="rId2"/>
              </a:buBlip>
            </a:pPr>
            <a:r>
              <a:rPr lang="en-IE" sz="2000" dirty="0"/>
              <a:t>Unchanged scope:</a:t>
            </a:r>
          </a:p>
          <a:p>
            <a:pPr lvl="1">
              <a:buBlip>
                <a:blip r:embed="rId2"/>
              </a:buBlip>
            </a:pPr>
            <a:r>
              <a:rPr lang="en-IE" sz="1600" dirty="0"/>
              <a:t>Interventional clinical trials with medicinal products for human use</a:t>
            </a:r>
          </a:p>
          <a:p>
            <a:pPr lvl="1">
              <a:buBlip>
                <a:blip r:embed="rId2"/>
              </a:buBlip>
            </a:pPr>
            <a:r>
              <a:rPr lang="en-IE" sz="1600" dirty="0"/>
              <a:t>NEW: </a:t>
            </a:r>
            <a:r>
              <a:rPr lang="en-IE" sz="1600" dirty="0">
                <a:solidFill>
                  <a:srgbClr val="FF0000"/>
                </a:solidFill>
              </a:rPr>
              <a:t>new category of low-intervention clinical trials </a:t>
            </a:r>
            <a:r>
              <a:rPr lang="en-IE" sz="1600" dirty="0"/>
              <a:t>with adapted requirements.</a:t>
            </a:r>
          </a:p>
          <a:p>
            <a:pPr lvl="2">
              <a:buBlip>
                <a:blip r:embed="rId2"/>
              </a:buBlip>
            </a:pPr>
            <a:r>
              <a:rPr lang="en-IE" sz="1400" dirty="0"/>
              <a:t>The investigational medicinal products (IMP) are authorised;</a:t>
            </a:r>
          </a:p>
          <a:p>
            <a:pPr lvl="2">
              <a:buBlip>
                <a:blip r:embed="rId2"/>
              </a:buBlip>
            </a:pPr>
            <a:r>
              <a:rPr lang="en-IE" sz="1400" dirty="0"/>
              <a:t>If the IMP is not used in accordance with the terms of the MA, that use is supported by published scientific evidence on S&amp;E;</a:t>
            </a:r>
          </a:p>
          <a:p>
            <a:pPr lvl="2">
              <a:buBlip>
                <a:blip r:embed="rId2"/>
              </a:buBlip>
            </a:pPr>
            <a:r>
              <a:rPr lang="en-IE" sz="1400" dirty="0"/>
              <a:t>Minimal additional risk or burden to the safety of the subjects compared to normal clinical practice.</a:t>
            </a:r>
          </a:p>
          <a:p>
            <a:pPr lvl="2"/>
            <a:endParaRPr lang="en-IE" sz="1400" dirty="0"/>
          </a:p>
          <a:p>
            <a:pPr lvl="2"/>
            <a:endParaRPr lang="en-IE" dirty="0"/>
          </a:p>
        </p:txBody>
      </p:sp>
      <p:sp>
        <p:nvSpPr>
          <p:cNvPr id="4" name="Content Placeholder 2"/>
          <p:cNvSpPr txBox="1">
            <a:spLocks/>
          </p:cNvSpPr>
          <p:nvPr/>
        </p:nvSpPr>
        <p:spPr>
          <a:xfrm>
            <a:off x="441410" y="4301304"/>
            <a:ext cx="7082918" cy="1287936"/>
          </a:xfrm>
          <a:prstGeom prst="rect">
            <a:avLst/>
          </a:prstGeom>
          <a:ln w="952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dk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dk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dk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dk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dk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dk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dk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dk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dk1"/>
                </a:solidFill>
                <a:latin typeface="+mn-lt"/>
                <a:ea typeface="+mn-ea"/>
                <a:cs typeface="+mn-cs"/>
              </a:defRPr>
            </a:lvl9pPr>
          </a:lstStyle>
          <a:p>
            <a:pPr>
              <a:buFont typeface="Arial" pitchFamily="34" charset="0"/>
              <a:buBlip>
                <a:blip r:embed="rId2"/>
              </a:buBlip>
            </a:pPr>
            <a:r>
              <a:rPr lang="en-IE" sz="2000" dirty="0"/>
              <a:t>Not covered:</a:t>
            </a:r>
          </a:p>
          <a:p>
            <a:pPr lvl="1">
              <a:buFont typeface="Arial" pitchFamily="34" charset="0"/>
              <a:buBlip>
                <a:blip r:embed="rId2"/>
              </a:buBlip>
            </a:pPr>
            <a:r>
              <a:rPr lang="en-IE" sz="1600" dirty="0"/>
              <a:t>Non-interventional trials;</a:t>
            </a:r>
          </a:p>
          <a:p>
            <a:pPr lvl="1">
              <a:buFont typeface="Arial" pitchFamily="34" charset="0"/>
              <a:buBlip>
                <a:blip r:embed="rId2"/>
              </a:buBlip>
            </a:pPr>
            <a:r>
              <a:rPr lang="en-IE" sz="1600" dirty="0"/>
              <a:t>Trials without medicinal products (e.g. devices, surgery etc.).</a:t>
            </a:r>
          </a:p>
          <a:p>
            <a:pPr lvl="2"/>
            <a:endParaRPr lang="en-IE" dirty="0"/>
          </a:p>
          <a:p>
            <a:pPr lvl="2"/>
            <a:endParaRPr lang="en-IE" dirty="0"/>
          </a:p>
        </p:txBody>
      </p:sp>
    </p:spTree>
    <p:extLst>
      <p:ext uri="{BB962C8B-B14F-4D97-AF65-F5344CB8AC3E}">
        <p14:creationId xmlns:p14="http://schemas.microsoft.com/office/powerpoint/2010/main" val="106479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New CT Regulation – Key changes 1/3</a:t>
            </a:r>
          </a:p>
        </p:txBody>
      </p:sp>
      <p:sp>
        <p:nvSpPr>
          <p:cNvPr id="3" name="Content Placeholder 2"/>
          <p:cNvSpPr>
            <a:spLocks noGrp="1"/>
          </p:cNvSpPr>
          <p:nvPr>
            <p:ph idx="1"/>
          </p:nvPr>
        </p:nvSpPr>
        <p:spPr>
          <a:xfrm>
            <a:off x="457200" y="1600200"/>
            <a:ext cx="6851104" cy="3773016"/>
          </a:xfrm>
        </p:spPr>
        <p:txBody>
          <a:bodyPr/>
          <a:lstStyle/>
          <a:p>
            <a:pPr>
              <a:buBlip>
                <a:blip r:embed="rId2"/>
              </a:buBlip>
            </a:pPr>
            <a:r>
              <a:rPr lang="en-IE" b="1" dirty="0"/>
              <a:t>Single e-submission to all MSCs </a:t>
            </a:r>
            <a:r>
              <a:rPr lang="en-IE" dirty="0"/>
              <a:t>via an EU portal (assessable to MS NCAs and Ethics Committees);</a:t>
            </a:r>
          </a:p>
          <a:p>
            <a:pPr>
              <a:buBlip>
                <a:blip r:embed="rId2"/>
              </a:buBlip>
            </a:pPr>
            <a:r>
              <a:rPr lang="en-IE" b="1" dirty="0"/>
              <a:t>Harmonised dossier </a:t>
            </a:r>
            <a:r>
              <a:rPr lang="en-IE" dirty="0"/>
              <a:t>(Annex I to the regulation/language of the document decided by each MSC);</a:t>
            </a:r>
          </a:p>
          <a:p>
            <a:pPr>
              <a:buBlip>
                <a:blip r:embed="rId2"/>
              </a:buBlip>
            </a:pPr>
            <a:r>
              <a:rPr lang="en-IE" b="1" dirty="0"/>
              <a:t>Coordinated assessment </a:t>
            </a:r>
            <a:r>
              <a:rPr lang="en-IE" dirty="0"/>
              <a:t>between Reporting MS and MS Concerned;</a:t>
            </a:r>
          </a:p>
          <a:p>
            <a:pPr>
              <a:buBlip>
                <a:blip r:embed="rId2"/>
              </a:buBlip>
            </a:pPr>
            <a:r>
              <a:rPr lang="en-IE" dirty="0"/>
              <a:t>One </a:t>
            </a:r>
            <a:r>
              <a:rPr lang="en-IE" b="1" dirty="0"/>
              <a:t>single decision </a:t>
            </a:r>
            <a:r>
              <a:rPr lang="en-IE" dirty="0"/>
              <a:t>per Member State Concerned;</a:t>
            </a:r>
          </a:p>
          <a:p>
            <a:pPr>
              <a:buBlip>
                <a:blip r:embed="rId2"/>
              </a:buBlip>
            </a:pPr>
            <a:r>
              <a:rPr lang="en-IE" dirty="0"/>
              <a:t>Option to have </a:t>
            </a:r>
            <a:r>
              <a:rPr lang="en-IE" b="1" dirty="0"/>
              <a:t>tacit decision </a:t>
            </a:r>
            <a:r>
              <a:rPr lang="en-IE" dirty="0"/>
              <a:t>for the MS single decision (vs tacit approval in Dir. For NCA).</a:t>
            </a:r>
          </a:p>
        </p:txBody>
      </p:sp>
    </p:spTree>
    <p:extLst>
      <p:ext uri="{BB962C8B-B14F-4D97-AF65-F5344CB8AC3E}">
        <p14:creationId xmlns:p14="http://schemas.microsoft.com/office/powerpoint/2010/main" val="392251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New CT Regulation – Key changes 2/3</a:t>
            </a:r>
          </a:p>
        </p:txBody>
      </p:sp>
      <p:sp>
        <p:nvSpPr>
          <p:cNvPr id="3" name="Content Placeholder 2"/>
          <p:cNvSpPr>
            <a:spLocks noGrp="1"/>
          </p:cNvSpPr>
          <p:nvPr>
            <p:ph idx="1"/>
          </p:nvPr>
        </p:nvSpPr>
        <p:spPr>
          <a:xfrm>
            <a:off x="457200" y="1600200"/>
            <a:ext cx="6995120" cy="4061048"/>
          </a:xfrm>
        </p:spPr>
        <p:txBody>
          <a:bodyPr>
            <a:normAutofit fontScale="92500" lnSpcReduction="20000"/>
          </a:bodyPr>
          <a:lstStyle/>
          <a:p>
            <a:pPr>
              <a:buBlip>
                <a:blip r:embed="rId2"/>
              </a:buBlip>
            </a:pPr>
            <a:r>
              <a:rPr lang="en-IE" dirty="0"/>
              <a:t>Introducing a </a:t>
            </a:r>
            <a:r>
              <a:rPr lang="en-IE" b="1" dirty="0"/>
              <a:t>risk adapted approach </a:t>
            </a:r>
            <a:r>
              <a:rPr lang="en-IE" dirty="0"/>
              <a:t>by applying less stringent rules to those trials conducted with medicines which are already authorised and which pose only minimal risk compared to normal clinical practice;</a:t>
            </a:r>
          </a:p>
          <a:p>
            <a:pPr>
              <a:buBlip>
                <a:blip r:embed="rId2"/>
              </a:buBlip>
            </a:pPr>
            <a:r>
              <a:rPr lang="en-IE" b="1" dirty="0"/>
              <a:t>Increasing transparency </a:t>
            </a:r>
            <a:r>
              <a:rPr lang="en-IE" dirty="0"/>
              <a:t>as regards clinical trials and their outcomes;</a:t>
            </a:r>
          </a:p>
          <a:p>
            <a:pPr>
              <a:buBlip>
                <a:blip r:embed="rId2"/>
              </a:buBlip>
            </a:pPr>
            <a:r>
              <a:rPr lang="en-IE" b="1" dirty="0"/>
              <a:t>Simplifying safety reporting requirements;</a:t>
            </a:r>
          </a:p>
          <a:p>
            <a:pPr>
              <a:buBlip>
                <a:blip r:embed="rId2"/>
              </a:buBlip>
            </a:pPr>
            <a:r>
              <a:rPr lang="en-IE" b="1" dirty="0"/>
              <a:t>Reinforcing supervision of clinical trials </a:t>
            </a:r>
            <a:r>
              <a:rPr lang="en-IE" dirty="0"/>
              <a:t>by introducing Union Controls in Member States and third countries to ensure that the Regulation is properly supervised and enforced;</a:t>
            </a:r>
          </a:p>
          <a:p>
            <a:pPr>
              <a:buBlip>
                <a:blip r:embed="rId2"/>
              </a:buBlip>
            </a:pPr>
            <a:r>
              <a:rPr lang="en-IE" dirty="0"/>
              <a:t>Provisions concerning </a:t>
            </a:r>
            <a:r>
              <a:rPr lang="en-IE" b="1" dirty="0"/>
              <a:t>clinical trials conducted outside the EU </a:t>
            </a:r>
            <a:r>
              <a:rPr lang="en-IE" dirty="0"/>
              <a:t>but referred to in a clinical trial application within the EU, which will have to comply with regulatory </a:t>
            </a:r>
            <a:r>
              <a:rPr lang="en-IE" b="1" dirty="0"/>
              <a:t>requirements</a:t>
            </a:r>
            <a:r>
              <a:rPr lang="en-IE" dirty="0"/>
              <a:t> that are at least </a:t>
            </a:r>
            <a:r>
              <a:rPr lang="en-IE" b="1" dirty="0"/>
              <a:t>equivalent to those applicable in the EU.</a:t>
            </a:r>
          </a:p>
        </p:txBody>
      </p:sp>
    </p:spTree>
    <p:extLst>
      <p:ext uri="{BB962C8B-B14F-4D97-AF65-F5344CB8AC3E}">
        <p14:creationId xmlns:p14="http://schemas.microsoft.com/office/powerpoint/2010/main" val="882727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75000"/>
                  </a:schemeClr>
                </a:solidFill>
              </a:rPr>
              <a:t>New CT Regulation – Key changes 3/3</a:t>
            </a:r>
          </a:p>
        </p:txBody>
      </p:sp>
      <p:sp>
        <p:nvSpPr>
          <p:cNvPr id="3" name="Content Placeholder 2"/>
          <p:cNvSpPr>
            <a:spLocks noGrp="1"/>
          </p:cNvSpPr>
          <p:nvPr>
            <p:ph idx="1"/>
          </p:nvPr>
        </p:nvSpPr>
        <p:spPr>
          <a:xfrm>
            <a:off x="457200" y="1600200"/>
            <a:ext cx="6923112" cy="4061048"/>
          </a:xfrm>
        </p:spPr>
        <p:txBody>
          <a:bodyPr>
            <a:normAutofit fontScale="92500" lnSpcReduction="20000"/>
          </a:bodyPr>
          <a:lstStyle/>
          <a:p>
            <a:pPr>
              <a:buBlip>
                <a:blip r:embed="rId2"/>
              </a:buBlip>
            </a:pPr>
            <a:r>
              <a:rPr lang="en-IE" dirty="0"/>
              <a:t>Introduce the concept of </a:t>
            </a:r>
            <a:r>
              <a:rPr lang="en-IE" b="1" dirty="0"/>
              <a:t>Co-sponsorship;</a:t>
            </a:r>
          </a:p>
          <a:p>
            <a:pPr>
              <a:buBlip>
                <a:blip r:embed="rId2"/>
              </a:buBlip>
            </a:pPr>
            <a:r>
              <a:rPr lang="en-IE" b="1" dirty="0"/>
              <a:t>Informed consent </a:t>
            </a:r>
            <a:r>
              <a:rPr lang="en-IE" dirty="0"/>
              <a:t>– new provisions for;</a:t>
            </a:r>
          </a:p>
          <a:p>
            <a:pPr lvl="2">
              <a:buBlip>
                <a:blip r:embed="rId2"/>
              </a:buBlip>
            </a:pPr>
            <a:r>
              <a:rPr lang="en-IE" dirty="0"/>
              <a:t>Broad consent (use of data outside the protocol)</a:t>
            </a:r>
          </a:p>
          <a:p>
            <a:pPr lvl="2">
              <a:buBlip>
                <a:blip r:embed="rId2"/>
              </a:buBlip>
            </a:pPr>
            <a:r>
              <a:rPr lang="en-IE" dirty="0"/>
              <a:t>Simplified consent for certain cluster trials</a:t>
            </a:r>
          </a:p>
          <a:p>
            <a:pPr lvl="2">
              <a:buBlip>
                <a:blip r:embed="rId2"/>
              </a:buBlip>
            </a:pPr>
            <a:r>
              <a:rPr lang="en-IE" dirty="0"/>
              <a:t>For trials in minors and incapacitated subjects</a:t>
            </a:r>
          </a:p>
          <a:p>
            <a:pPr lvl="2">
              <a:buBlip>
                <a:blip r:embed="rId2"/>
              </a:buBlip>
            </a:pPr>
            <a:r>
              <a:rPr lang="en-IE" dirty="0"/>
              <a:t>For trials on pregnant and breastfeeding women</a:t>
            </a:r>
          </a:p>
          <a:p>
            <a:pPr lvl="2">
              <a:buBlip>
                <a:blip r:embed="rId2"/>
              </a:buBlip>
            </a:pPr>
            <a:r>
              <a:rPr lang="en-IE" dirty="0"/>
              <a:t>Member States to maintain measures for other vulnerable groups (e.g. persons in military service, deprived of liberty)</a:t>
            </a:r>
          </a:p>
          <a:p>
            <a:pPr lvl="2">
              <a:buBlip>
                <a:blip r:embed="rId2"/>
              </a:buBlip>
            </a:pPr>
            <a:r>
              <a:rPr lang="en-IE" dirty="0"/>
              <a:t>Additional detail for conducting trials in the emergency setting</a:t>
            </a:r>
          </a:p>
          <a:p>
            <a:pPr>
              <a:buBlip>
                <a:blip r:embed="rId2"/>
              </a:buBlip>
            </a:pPr>
            <a:r>
              <a:rPr lang="en-IE" dirty="0"/>
              <a:t>Damage </a:t>
            </a:r>
            <a:r>
              <a:rPr lang="en-IE" b="1" dirty="0"/>
              <a:t>compensation system </a:t>
            </a:r>
            <a:r>
              <a:rPr lang="en-IE" dirty="0"/>
              <a:t>to be set up by the Member States</a:t>
            </a:r>
          </a:p>
          <a:p>
            <a:pPr>
              <a:buBlip>
                <a:blip r:embed="rId2"/>
              </a:buBlip>
            </a:pPr>
            <a:r>
              <a:rPr lang="en-IE" dirty="0"/>
              <a:t>Designation of </a:t>
            </a:r>
            <a:r>
              <a:rPr lang="en-IE" b="1" dirty="0"/>
              <a:t>national contact points </a:t>
            </a:r>
            <a:r>
              <a:rPr lang="en-IE" dirty="0"/>
              <a:t>by Member States</a:t>
            </a:r>
          </a:p>
          <a:p>
            <a:pPr>
              <a:buBlip>
                <a:blip r:embed="rId2"/>
              </a:buBlip>
            </a:pPr>
            <a:r>
              <a:rPr lang="en-IE" dirty="0"/>
              <a:t>Possibility for Member States to </a:t>
            </a:r>
            <a:r>
              <a:rPr lang="en-IE" b="1" dirty="0"/>
              <a:t>levy a fee</a:t>
            </a:r>
          </a:p>
          <a:p>
            <a:pPr>
              <a:buBlip>
                <a:blip r:embed="rId2"/>
              </a:buBlip>
            </a:pPr>
            <a:r>
              <a:rPr lang="en-IE" b="1" dirty="0"/>
              <a:t>Archiving of the Trial master File </a:t>
            </a:r>
            <a:r>
              <a:rPr lang="en-IE" dirty="0"/>
              <a:t>– 25 years</a:t>
            </a:r>
          </a:p>
          <a:p>
            <a:pPr marL="114300" indent="0">
              <a:buNone/>
            </a:pPr>
            <a:endParaRPr lang="en-IE" dirty="0"/>
          </a:p>
        </p:txBody>
      </p:sp>
    </p:spTree>
    <p:extLst>
      <p:ext uri="{BB962C8B-B14F-4D97-AF65-F5344CB8AC3E}">
        <p14:creationId xmlns:p14="http://schemas.microsoft.com/office/powerpoint/2010/main" val="34602860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4">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FF9933"/>
      </a:accent6>
      <a:hlink>
        <a:srgbClr val="6B9F25"/>
      </a:hlink>
      <a:folHlink>
        <a:srgbClr val="B26B0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1260</TotalTime>
  <Words>1495</Words>
  <Application>Microsoft Office PowerPoint</Application>
  <PresentationFormat>On-screen Show (4:3)</PresentationFormat>
  <Paragraphs>139</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Cambria</vt:lpstr>
      <vt:lpstr>Adjacency</vt:lpstr>
      <vt:lpstr>Clinical Trials Regulation (EC) No. 536/2014 – An introduction.  </vt:lpstr>
      <vt:lpstr>Table of Contents</vt:lpstr>
      <vt:lpstr>The Clinical Trial Regulation: what is new?</vt:lpstr>
      <vt:lpstr>The Clinical Trial Regulation: What is new?</vt:lpstr>
      <vt:lpstr>The Clinical Trial Regulation: What is new?</vt:lpstr>
      <vt:lpstr>Scope of Regulation (EU) No. 536/2014</vt:lpstr>
      <vt:lpstr>New CT Regulation – Key changes 1/3</vt:lpstr>
      <vt:lpstr>New CT Regulation – Key changes 2/3</vt:lpstr>
      <vt:lpstr>New CT Regulation – Key changes 3/3</vt:lpstr>
      <vt:lpstr>Authorisation procedure for clinical trials with new Regulation 1/2</vt:lpstr>
      <vt:lpstr>Authorisation procedure for clinical trials with new Regulation 2/2</vt:lpstr>
      <vt:lpstr>Summary of key changes from Directive to Regulation</vt:lpstr>
      <vt:lpstr>Transition period</vt:lpstr>
      <vt:lpstr>Transition period</vt:lpstr>
      <vt:lpstr>Transition to the new CT System</vt:lpstr>
      <vt:lpstr>The EU portal and database programme</vt:lpstr>
      <vt:lpstr>What should the Agency deliver?</vt:lpstr>
      <vt:lpstr>EU Portal and database project</vt:lpstr>
      <vt:lpstr>EU Portal and database project – business context view</vt:lpstr>
      <vt:lpstr>Operations / IT governance to implement the CT Regulation </vt:lpstr>
      <vt:lpstr>Key timelines for development</vt:lpstr>
      <vt:lpstr>CT Regulation timelines/key milestones</vt:lpstr>
      <vt:lpstr>EU Portal and Database – maximum project timeline as per the delivery time frame endorsed at Dec ‘15 Management Board</vt:lpstr>
      <vt:lpstr>Transparency</vt:lpstr>
      <vt:lpstr>Legal basis for transparency in the CT Regulation</vt:lpstr>
      <vt:lpstr>General Principles for disclosure</vt:lpstr>
      <vt:lpstr>The balanced approach to implementation</vt:lpstr>
      <vt:lpstr>Objectives of the public disclosure of clinical trial information </vt:lpstr>
      <vt:lpstr>What is proposed not to be made public</vt:lpstr>
      <vt:lpstr>Conclusions</vt:lpstr>
      <vt:lpstr>Conclusions:</vt:lpstr>
      <vt:lpstr>Information sources: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Corrective and Preventive Action</dc:title>
  <dc:creator>Stephanie Connell</dc:creator>
  <cp:lastModifiedBy>Karen Real</cp:lastModifiedBy>
  <cp:revision>153</cp:revision>
  <cp:lastPrinted>2015-04-22T08:04:25Z</cp:lastPrinted>
  <dcterms:created xsi:type="dcterms:W3CDTF">2011-02-02T16:33:05Z</dcterms:created>
  <dcterms:modified xsi:type="dcterms:W3CDTF">2017-05-08T16:12:58Z</dcterms:modified>
</cp:coreProperties>
</file>